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0" r:id="rId1"/>
  </p:sldMasterIdLst>
  <p:notesMasterIdLst>
    <p:notesMasterId r:id="rId13"/>
  </p:notesMasterIdLst>
  <p:handoutMasterIdLst>
    <p:handoutMasterId r:id="rId14"/>
  </p:handoutMasterIdLst>
  <p:sldIdLst>
    <p:sldId id="451" r:id="rId2"/>
    <p:sldId id="514" r:id="rId3"/>
    <p:sldId id="522" r:id="rId4"/>
    <p:sldId id="524" r:id="rId5"/>
    <p:sldId id="516" r:id="rId6"/>
    <p:sldId id="520" r:id="rId7"/>
    <p:sldId id="526" r:id="rId8"/>
    <p:sldId id="527" r:id="rId9"/>
    <p:sldId id="528" r:id="rId10"/>
    <p:sldId id="529" r:id="rId11"/>
    <p:sldId id="530" r:id="rId12"/>
  </p:sldIdLst>
  <p:sldSz cx="12192000" cy="6858000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BB033081-AFD4-40B4-8D6D-12A58D6A50C2}">
          <p14:sldIdLst>
            <p14:sldId id="451"/>
            <p14:sldId id="514"/>
            <p14:sldId id="522"/>
            <p14:sldId id="524"/>
            <p14:sldId id="516"/>
            <p14:sldId id="520"/>
            <p14:sldId id="526"/>
            <p14:sldId id="527"/>
            <p14:sldId id="528"/>
            <p14:sldId id="529"/>
            <p14:sldId id="53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7E"/>
    <a:srgbClr val="FF0000"/>
    <a:srgbClr val="FF3300"/>
    <a:srgbClr val="000099"/>
    <a:srgbClr val="CCFFFF"/>
    <a:srgbClr val="FFB9B9"/>
    <a:srgbClr val="99FF33"/>
    <a:srgbClr val="FFCC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66" autoAdjust="0"/>
    <p:restoredTop sz="90058" autoAdjust="0"/>
  </p:normalViewPr>
  <p:slideViewPr>
    <p:cSldViewPr>
      <p:cViewPr varScale="1">
        <p:scale>
          <a:sx n="51" d="100"/>
          <a:sy n="51" d="100"/>
        </p:scale>
        <p:origin x="560" y="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6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43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8765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5463"/>
            <a:ext cx="2954338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defTabSz="922338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15463"/>
            <a:ext cx="287655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cs typeface="+mn-cs"/>
              </a:defRPr>
            </a:lvl1pPr>
          </a:lstStyle>
          <a:p>
            <a:pPr>
              <a:defRPr/>
            </a:pPr>
            <a:fld id="{8CCEA8AE-EEA4-4FEB-B7FF-6C17258F88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106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7" y="1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29751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9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7" y="9429751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B948290-AEF3-4952-A611-7D7DD4729E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0308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948290-AEF3-4952-A611-7D7DD4729E9D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776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948290-AEF3-4952-A611-7D7DD4729E9D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389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5314F-ADD3-424C-84BA-0CAD15DBDF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CBA55-1C43-405C-B387-9B01857E93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7500600" y="412752"/>
            <a:ext cx="5429251" cy="87788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06502" y="412752"/>
            <a:ext cx="16090900" cy="8778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473CB-21A7-413B-8456-00A4FC36FB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53092-33E7-49E5-BCE9-7812F79AD5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4BD9-C878-47AD-BE98-6BB710C39B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06502" y="2400302"/>
            <a:ext cx="10759017" cy="6791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168718" y="2400302"/>
            <a:ext cx="10761133" cy="6791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86AA9-28B8-41B7-AB98-E53CB60C7B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6" indent="0">
              <a:buNone/>
              <a:defRPr sz="1800" b="1"/>
            </a:lvl3pPr>
            <a:lvl4pPr marL="1371594" indent="0">
              <a:buNone/>
              <a:defRPr sz="1600" b="1"/>
            </a:lvl4pPr>
            <a:lvl5pPr marL="1828792" indent="0">
              <a:buNone/>
              <a:defRPr sz="1600" b="1"/>
            </a:lvl5pPr>
            <a:lvl6pPr marL="2285990" indent="0">
              <a:buNone/>
              <a:defRPr sz="1600" b="1"/>
            </a:lvl6pPr>
            <a:lvl7pPr marL="2743188" indent="0">
              <a:buNone/>
              <a:defRPr sz="1600" b="1"/>
            </a:lvl7pPr>
            <a:lvl8pPr marL="3200386" indent="0">
              <a:buNone/>
              <a:defRPr sz="1600" b="1"/>
            </a:lvl8pPr>
            <a:lvl9pPr marL="365758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6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6" indent="0">
              <a:buNone/>
              <a:defRPr sz="1800" b="1"/>
            </a:lvl3pPr>
            <a:lvl4pPr marL="1371594" indent="0">
              <a:buNone/>
              <a:defRPr sz="1600" b="1"/>
            </a:lvl4pPr>
            <a:lvl5pPr marL="1828792" indent="0">
              <a:buNone/>
              <a:defRPr sz="1600" b="1"/>
            </a:lvl5pPr>
            <a:lvl6pPr marL="2285990" indent="0">
              <a:buNone/>
              <a:defRPr sz="1600" b="1"/>
            </a:lvl6pPr>
            <a:lvl7pPr marL="2743188" indent="0">
              <a:buNone/>
              <a:defRPr sz="1600" b="1"/>
            </a:lvl7pPr>
            <a:lvl8pPr marL="3200386" indent="0">
              <a:buNone/>
              <a:defRPr sz="1600" b="1"/>
            </a:lvl8pPr>
            <a:lvl9pPr marL="365758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6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5471F-EEFD-48F5-AF7C-AA2ECC4FDD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2A289-E393-4FD1-82A4-0EEEB156E2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52401-C738-41CC-BC7B-2D3038AA32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6" indent="0">
              <a:buNone/>
              <a:defRPr sz="1000"/>
            </a:lvl3pPr>
            <a:lvl4pPr marL="1371594" indent="0">
              <a:buNone/>
              <a:defRPr sz="900"/>
            </a:lvl4pPr>
            <a:lvl5pPr marL="1828792" indent="0">
              <a:buNone/>
              <a:defRPr sz="900"/>
            </a:lvl5pPr>
            <a:lvl6pPr marL="2285990" indent="0">
              <a:buNone/>
              <a:defRPr sz="900"/>
            </a:lvl6pPr>
            <a:lvl7pPr marL="2743188" indent="0">
              <a:buNone/>
              <a:defRPr sz="900"/>
            </a:lvl7pPr>
            <a:lvl8pPr marL="3200386" indent="0">
              <a:buNone/>
              <a:defRPr sz="900"/>
            </a:lvl8pPr>
            <a:lvl9pPr marL="365758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1C33F-BD5E-441E-93C5-36C4F40D1D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6" indent="0">
              <a:buNone/>
              <a:defRPr sz="2400"/>
            </a:lvl3pPr>
            <a:lvl4pPr marL="1371594" indent="0">
              <a:buNone/>
              <a:defRPr sz="2000"/>
            </a:lvl4pPr>
            <a:lvl5pPr marL="1828792" indent="0">
              <a:buNone/>
              <a:defRPr sz="2000"/>
            </a:lvl5pPr>
            <a:lvl6pPr marL="2285990" indent="0">
              <a:buNone/>
              <a:defRPr sz="2000"/>
            </a:lvl6pPr>
            <a:lvl7pPr marL="2743188" indent="0">
              <a:buNone/>
              <a:defRPr sz="2000"/>
            </a:lvl7pPr>
            <a:lvl8pPr marL="3200386" indent="0">
              <a:buNone/>
              <a:defRPr sz="2000"/>
            </a:lvl8pPr>
            <a:lvl9pPr marL="3657584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6" indent="0">
              <a:buNone/>
              <a:defRPr sz="1000"/>
            </a:lvl3pPr>
            <a:lvl4pPr marL="1371594" indent="0">
              <a:buNone/>
              <a:defRPr sz="900"/>
            </a:lvl4pPr>
            <a:lvl5pPr marL="1828792" indent="0">
              <a:buNone/>
              <a:defRPr sz="900"/>
            </a:lvl5pPr>
            <a:lvl6pPr marL="2285990" indent="0">
              <a:buNone/>
              <a:defRPr sz="900"/>
            </a:lvl6pPr>
            <a:lvl7pPr marL="2743188" indent="0">
              <a:buNone/>
              <a:defRPr sz="900"/>
            </a:lvl7pPr>
            <a:lvl8pPr marL="3200386" indent="0">
              <a:buNone/>
              <a:defRPr sz="900"/>
            </a:lvl8pPr>
            <a:lvl9pPr marL="365758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CDEA1-037B-44F3-A0AB-A7D3ACE0FC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32487DCE-C0A8-4CCF-B020-AE1A4F057A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0" r:id="rId2"/>
    <p:sldLayoutId id="2147483949" r:id="rId3"/>
    <p:sldLayoutId id="2147483948" r:id="rId4"/>
    <p:sldLayoutId id="2147483947" r:id="rId5"/>
    <p:sldLayoutId id="2147483946" r:id="rId6"/>
    <p:sldLayoutId id="2147483945" r:id="rId7"/>
    <p:sldLayoutId id="2147483944" r:id="rId8"/>
    <p:sldLayoutId id="2147483943" r:id="rId9"/>
    <p:sldLayoutId id="2147483942" r:id="rId10"/>
    <p:sldLayoutId id="2147483941" r:id="rId11"/>
  </p:sldLayoutIdLst>
  <p:hf hdr="0" ftr="0" dt="0"/>
  <p:txStyles>
    <p:titleStyle>
      <a:lvl1pPr algn="ctr" defTabSz="912813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defTabSz="912813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9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7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5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83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6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4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92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90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8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6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84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983432" y="188640"/>
            <a:ext cx="10441160" cy="6408713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endParaRPr lang="ru-RU" sz="3200" dirty="0">
              <a:solidFill>
                <a:srgbClr val="002060"/>
              </a:solidFill>
            </a:endParaRPr>
          </a:p>
          <a:p>
            <a:pPr algn="ctr">
              <a:lnSpc>
                <a:spcPts val="4840"/>
              </a:lnSpc>
            </a:pPr>
            <a:endParaRPr lang="ru-RU" sz="3200" dirty="0">
              <a:solidFill>
                <a:srgbClr val="002060"/>
              </a:solidFill>
            </a:endParaRPr>
          </a:p>
          <a:p>
            <a:pPr algn="ctr">
              <a:lnSpc>
                <a:spcPts val="4840"/>
              </a:lnSpc>
            </a:pPr>
            <a:r>
              <a:rPr lang="ru-RU" sz="3200" dirty="0">
                <a:solidFill>
                  <a:srgbClr val="002060"/>
                </a:solidFill>
              </a:rPr>
              <a:t>«Стратегия развития отрасли – приоритет деятельности вузов </a:t>
            </a:r>
            <a:r>
              <a:rPr lang="ru-RU" sz="3200" dirty="0" err="1">
                <a:solidFill>
                  <a:srgbClr val="002060"/>
                </a:solidFill>
              </a:rPr>
              <a:t>Росжелдора</a:t>
            </a:r>
            <a:r>
              <a:rPr lang="ru-RU" sz="3200" dirty="0">
                <a:solidFill>
                  <a:srgbClr val="002060"/>
                </a:solidFill>
              </a:rPr>
              <a:t>»</a:t>
            </a:r>
          </a:p>
          <a:p>
            <a:pPr algn="ctr">
              <a:lnSpc>
                <a:spcPct val="150000"/>
              </a:lnSpc>
            </a:pPr>
            <a:endParaRPr lang="ru-RU" sz="3200" dirty="0">
              <a:solidFill>
                <a:srgbClr val="002060"/>
              </a:solidFill>
            </a:endParaRPr>
          </a:p>
          <a:p>
            <a:pPr algn="r">
              <a:lnSpc>
                <a:spcPct val="150000"/>
              </a:lnSpc>
            </a:pPr>
            <a:r>
              <a:rPr lang="ru-RU" sz="2400" dirty="0">
                <a:solidFill>
                  <a:srgbClr val="002060"/>
                </a:solidFill>
              </a:rPr>
              <a:t>Президент Ассоциации вузов транспорта, </a:t>
            </a:r>
          </a:p>
          <a:p>
            <a:pPr algn="r">
              <a:lnSpc>
                <a:spcPct val="150000"/>
              </a:lnSpc>
            </a:pPr>
            <a:r>
              <a:rPr lang="ru-RU" sz="2400" dirty="0">
                <a:solidFill>
                  <a:srgbClr val="002060"/>
                </a:solidFill>
              </a:rPr>
              <a:t>ректор МИИТ, д.т.н., профессор                  </a:t>
            </a:r>
          </a:p>
          <a:p>
            <a:pPr algn="ctr">
              <a:lnSpc>
                <a:spcPct val="150000"/>
              </a:lnSpc>
            </a:pPr>
            <a:r>
              <a:rPr lang="ru-RU" sz="2400" dirty="0">
                <a:solidFill>
                  <a:srgbClr val="002060"/>
                </a:solidFill>
              </a:rPr>
              <a:t>                                                                                                Б.А. ЛЁВИН</a:t>
            </a:r>
          </a:p>
          <a:p>
            <a:pPr algn="ctr">
              <a:lnSpc>
                <a:spcPct val="150000"/>
              </a:lnSpc>
            </a:pPr>
            <a:r>
              <a:rPr lang="ru-RU" sz="2000" dirty="0">
                <a:solidFill>
                  <a:srgbClr val="002060"/>
                </a:solidFill>
              </a:rPr>
              <a:t>г. Сочи, </a:t>
            </a:r>
            <a:r>
              <a:rPr lang="ru-RU" sz="2000" dirty="0" smtClean="0">
                <a:solidFill>
                  <a:srgbClr val="002060"/>
                </a:solidFill>
              </a:rPr>
              <a:t>5 </a:t>
            </a:r>
            <a:r>
              <a:rPr lang="ru-RU" sz="2000" dirty="0">
                <a:solidFill>
                  <a:srgbClr val="002060"/>
                </a:solidFill>
              </a:rPr>
              <a:t>июня 2017 г. </a:t>
            </a:r>
          </a:p>
          <a:p>
            <a:pPr algn="ctr">
              <a:lnSpc>
                <a:spcPct val="150000"/>
              </a:lnSpc>
            </a:pPr>
            <a:endParaRPr lang="ru-RU" sz="3200" dirty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35314F-ADD3-424C-84BA-0CAD15DBDFD2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91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052401-C738-41CC-BC7B-2D3038AA32EB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10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97224" y="162321"/>
            <a:ext cx="10585176" cy="601449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lnSpc>
                <a:spcPts val="2080"/>
              </a:lnSpc>
              <a:defRPr/>
            </a:pP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Общественная аккредитация вузов транспорта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11424" y="1046862"/>
            <a:ext cx="5400600" cy="797962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002060"/>
                </a:solidFill>
              </a:rPr>
              <a:t> </a:t>
            </a: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  <a:p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r>
              <a:rPr lang="ru-RU" sz="2200" dirty="0" smtClean="0">
                <a:solidFill>
                  <a:srgbClr val="002060"/>
                </a:solidFill>
              </a:rPr>
              <a:t>Федеральное агентство по надзору в сфере образования и науки</a:t>
            </a:r>
            <a:endParaRPr lang="ru-RU" sz="2200" dirty="0">
              <a:solidFill>
                <a:srgbClr val="FF000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96200" y="1046862"/>
            <a:ext cx="3816424" cy="797962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002060"/>
                </a:solidFill>
              </a:rPr>
              <a:t> </a:t>
            </a: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  <a:p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r>
              <a:rPr lang="ru-RU" sz="2200" dirty="0" smtClean="0">
                <a:solidFill>
                  <a:srgbClr val="002060"/>
                </a:solidFill>
              </a:rPr>
              <a:t>Министерство транспорта РФ</a:t>
            </a:r>
            <a:endParaRPr lang="ru-RU" sz="2200" dirty="0">
              <a:solidFill>
                <a:srgbClr val="FF000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2006150" y="2636613"/>
            <a:ext cx="2577681" cy="581917"/>
          </a:xfrm>
          <a:prstGeom prst="straightConnector1">
            <a:avLst/>
          </a:prstGeom>
          <a:ln>
            <a:tailEnd type="triangle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Скругленный прямоугольник 13"/>
          <p:cNvSpPr/>
          <p:nvPr/>
        </p:nvSpPr>
        <p:spPr>
          <a:xfrm>
            <a:off x="339109" y="2358172"/>
            <a:ext cx="1728192" cy="2438980"/>
          </a:xfrm>
          <a:prstGeom prst="roundRect">
            <a:avLst/>
          </a:prstGeom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r>
              <a:rPr lang="ru-RU" sz="1600" kern="0" dirty="0" smtClean="0">
                <a:solidFill>
                  <a:schemeClr val="tx2"/>
                </a:solidFill>
              </a:rPr>
              <a:t>Представители вузов транспорта</a:t>
            </a:r>
            <a:endParaRPr lang="ru-RU" sz="1600" kern="0" dirty="0">
              <a:solidFill>
                <a:schemeClr val="tx2"/>
              </a:solidFill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flipV="1">
            <a:off x="2103144" y="3829161"/>
            <a:ext cx="2566703" cy="694188"/>
          </a:xfrm>
          <a:prstGeom prst="straightConnector1">
            <a:avLst/>
          </a:prstGeom>
          <a:ln>
            <a:tailEnd type="triangle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2077227" y="3642153"/>
            <a:ext cx="2506604" cy="314902"/>
          </a:xfrm>
          <a:prstGeom prst="straightConnector1">
            <a:avLst/>
          </a:prstGeom>
          <a:ln>
            <a:tailEnd type="triangle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36" idx="2"/>
          </p:cNvCxnSpPr>
          <p:nvPr/>
        </p:nvCxnSpPr>
        <p:spPr>
          <a:xfrm>
            <a:off x="2135560" y="3340667"/>
            <a:ext cx="2448272" cy="75328"/>
          </a:xfrm>
          <a:prstGeom prst="straightConnector1">
            <a:avLst/>
          </a:prstGeom>
          <a:ln>
            <a:tailEnd type="triangle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 rot="760379">
            <a:off x="2286190" y="2408646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АВИА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 rot="347001">
            <a:off x="2170595" y="2996952"/>
            <a:ext cx="89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АВТО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21196995">
            <a:off x="2046152" y="3500942"/>
            <a:ext cx="1515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ВОДНЫЙ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 rot="20605836">
            <a:off x="2374537" y="3915597"/>
            <a:ext cx="941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Ж.Д.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4583832" y="2708920"/>
            <a:ext cx="1890763" cy="141415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Экспертная группа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223792" y="4653136"/>
            <a:ext cx="2438457" cy="3841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2"/>
              </a:solidFill>
            </a:endParaRPr>
          </a:p>
          <a:p>
            <a:pPr algn="ctr"/>
            <a:r>
              <a:rPr lang="ru-RU" dirty="0" smtClean="0">
                <a:solidFill>
                  <a:schemeClr val="tx2"/>
                </a:solidFill>
              </a:rPr>
              <a:t>Экспертный центр </a:t>
            </a:r>
            <a:r>
              <a:rPr lang="ru-RU" dirty="0">
                <a:solidFill>
                  <a:schemeClr val="tx2"/>
                </a:solidFill>
              </a:rPr>
              <a:t>РАТ</a:t>
            </a:r>
          </a:p>
          <a:p>
            <a:pPr algn="ctr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9478017" y="2084354"/>
            <a:ext cx="2054276" cy="43140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Вузы транспорта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89" name="Рисунок 8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5083056" y="1971126"/>
            <a:ext cx="779205" cy="670618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90" name="Рисунок 8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5310396" y="4048042"/>
            <a:ext cx="468541" cy="670618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91" name="Двойная стрелка влево/вправо 90"/>
          <p:cNvSpPr/>
          <p:nvPr/>
        </p:nvSpPr>
        <p:spPr>
          <a:xfrm>
            <a:off x="6384032" y="1256134"/>
            <a:ext cx="1440160" cy="372666"/>
          </a:xfrm>
          <a:prstGeom prst="left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TextBox 92"/>
          <p:cNvSpPr txBox="1"/>
          <p:nvPr/>
        </p:nvSpPr>
        <p:spPr>
          <a:xfrm>
            <a:off x="6502729" y="827420"/>
            <a:ext cx="1321463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Договор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551384" y="5129652"/>
            <a:ext cx="7416824" cy="15837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u="sng" dirty="0" smtClean="0">
                <a:solidFill>
                  <a:srgbClr val="00007E"/>
                </a:solidFill>
              </a:rPr>
              <a:t>Функции Центра</a:t>
            </a:r>
            <a:r>
              <a:rPr lang="ru-RU" sz="1400" b="1" dirty="0" smtClean="0">
                <a:solidFill>
                  <a:srgbClr val="00007E"/>
                </a:solidFill>
              </a:rPr>
              <a:t>:</a:t>
            </a:r>
            <a:r>
              <a:rPr lang="ru-RU" sz="1400" dirty="0" smtClean="0">
                <a:solidFill>
                  <a:srgbClr val="00007E"/>
                </a:solidFill>
              </a:rPr>
              <a:t> </a:t>
            </a:r>
            <a:r>
              <a:rPr lang="ru-RU" sz="1400" dirty="0" smtClean="0">
                <a:solidFill>
                  <a:schemeClr val="tx2"/>
                </a:solidFill>
              </a:rPr>
              <a:t>Разработка, совершенствование и реализация приоритетных решений в области развития единой транспортной системы РФ, комплекса наук о транспорте в области:</a:t>
            </a:r>
          </a:p>
          <a:p>
            <a:pPr marL="285750" indent="-285750">
              <a:lnSpc>
                <a:spcPts val="1400"/>
              </a:lnSpc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chemeClr val="tx2"/>
                </a:solidFill>
              </a:rPr>
              <a:t>железнодорожного, автомобильного, авиационного, внутреннего водного, морского и трубопроводного транспорта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chemeClr val="tx2"/>
                </a:solidFill>
              </a:rPr>
              <a:t>дорожного и транспортного строительства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chemeClr val="tx2"/>
                </a:solidFill>
              </a:rPr>
              <a:t>разработки систем, обслуживающих транспорт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chemeClr val="tx2"/>
                </a:solidFill>
              </a:rPr>
              <a:t>организации транспортного пространства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4079775" y="1954700"/>
            <a:ext cx="3096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Аккреди</a:t>
            </a:r>
            <a:r>
              <a:rPr lang="ru-RU" dirty="0" smtClean="0"/>
              <a:t>     </a:t>
            </a:r>
            <a:r>
              <a:rPr lang="ru-RU" dirty="0" err="1" smtClean="0"/>
              <a:t>тация</a:t>
            </a:r>
            <a:endParaRPr lang="ru-RU" dirty="0"/>
          </a:p>
        </p:txBody>
      </p:sp>
      <p:sp>
        <p:nvSpPr>
          <p:cNvPr id="97" name="TextBox 96"/>
          <p:cNvSpPr txBox="1"/>
          <p:nvPr/>
        </p:nvSpPr>
        <p:spPr>
          <a:xfrm>
            <a:off x="4792444" y="4056695"/>
            <a:ext cx="1865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Экс     перты</a:t>
            </a:r>
            <a:endParaRPr lang="ru-RU" dirty="0"/>
          </a:p>
        </p:txBody>
      </p:sp>
      <p:sp>
        <p:nvSpPr>
          <p:cNvPr id="112" name="Стрелка вправо 111"/>
          <p:cNvSpPr/>
          <p:nvPr/>
        </p:nvSpPr>
        <p:spPr>
          <a:xfrm rot="1475884">
            <a:off x="6183957" y="2384217"/>
            <a:ext cx="3386842" cy="2891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Стрелка вправо 112"/>
          <p:cNvSpPr/>
          <p:nvPr/>
        </p:nvSpPr>
        <p:spPr>
          <a:xfrm rot="18888123">
            <a:off x="6334054" y="3742830"/>
            <a:ext cx="2643683" cy="30555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Стрелка вправо 113"/>
          <p:cNvSpPr/>
          <p:nvPr/>
        </p:nvSpPr>
        <p:spPr>
          <a:xfrm rot="20911205">
            <a:off x="6670119" y="4457046"/>
            <a:ext cx="2810583" cy="279235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098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052401-C738-41CC-BC7B-2D3038AA32EB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07368" y="188640"/>
            <a:ext cx="11377264" cy="576064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lnSpc>
                <a:spcPts val="2080"/>
              </a:lnSpc>
              <a:defRPr/>
            </a:pPr>
            <a:r>
              <a:rPr lang="ru-RU" sz="2000" dirty="0">
                <a:solidFill>
                  <a:srgbClr val="002060"/>
                </a:solidFill>
              </a:rPr>
              <a:t>О создании экспертной </a:t>
            </a:r>
            <a:r>
              <a:rPr lang="ru-RU" sz="2000" dirty="0" smtClean="0">
                <a:solidFill>
                  <a:srgbClr val="002060"/>
                </a:solidFill>
              </a:rPr>
              <a:t>организации для участия в </a:t>
            </a:r>
            <a:r>
              <a:rPr lang="ru-RU" sz="2000" dirty="0" err="1">
                <a:solidFill>
                  <a:srgbClr val="002060"/>
                </a:solidFill>
              </a:rPr>
              <a:t>аккредитационной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экспертизе образовательных </a:t>
            </a:r>
            <a:r>
              <a:rPr lang="ru-RU" sz="2000" dirty="0">
                <a:solidFill>
                  <a:srgbClr val="002060"/>
                </a:solidFill>
              </a:rPr>
              <a:t>программ  по подготовке специалистов транспортного </a:t>
            </a:r>
            <a:r>
              <a:rPr lang="ru-RU" sz="2000" dirty="0" smtClean="0">
                <a:solidFill>
                  <a:srgbClr val="002060"/>
                </a:solidFill>
              </a:rPr>
              <a:t>комплекса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39416" y="836712"/>
            <a:ext cx="10670976" cy="5760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lnSpc>
                <a:spcPts val="2080"/>
              </a:lnSpc>
              <a:defRPr/>
            </a:pPr>
            <a:r>
              <a:rPr lang="ru-RU" sz="2000" dirty="0">
                <a:solidFill>
                  <a:srgbClr val="002060"/>
                </a:solidFill>
              </a:rPr>
              <a:t>Федеральная служба по надзору в сфере образования и науки и Министерство транспорта РФ </a:t>
            </a:r>
          </a:p>
          <a:p>
            <a:pPr algn="ctr">
              <a:lnSpc>
                <a:spcPts val="2080"/>
              </a:lnSpc>
              <a:defRPr/>
            </a:pPr>
            <a:r>
              <a:rPr lang="ru-RU" sz="2000" dirty="0">
                <a:solidFill>
                  <a:srgbClr val="002060"/>
                </a:solidFill>
              </a:rPr>
              <a:t>заключили соглашение о создании экспертной организации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39416" y="1484784"/>
            <a:ext cx="10670976" cy="3722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lnSpc>
                <a:spcPts val="2080"/>
              </a:lnSpc>
              <a:defRPr/>
            </a:pPr>
            <a:r>
              <a:rPr lang="ru-RU" sz="1600" dirty="0" smtClean="0">
                <a:solidFill>
                  <a:srgbClr val="002060"/>
                </a:solidFill>
              </a:rPr>
              <a:t>ЭКСПЕРТНЫЙ </a:t>
            </a:r>
            <a:r>
              <a:rPr lang="ru-RU" sz="1600" dirty="0">
                <a:solidFill>
                  <a:srgbClr val="002060"/>
                </a:solidFill>
              </a:rPr>
              <a:t>ЦЕНТР КОНТРОЛЯ КАЧЕСТВА ТРАНСПОРТНОГО </a:t>
            </a:r>
            <a:r>
              <a:rPr lang="ru-RU" sz="1600" dirty="0" smtClean="0">
                <a:solidFill>
                  <a:srgbClr val="002060"/>
                </a:solidFill>
              </a:rPr>
              <a:t>ОБРАЗОВАНИЯ </a:t>
            </a:r>
            <a:r>
              <a:rPr lang="ru-RU" sz="1600" dirty="0" smtClean="0">
                <a:solidFill>
                  <a:srgbClr val="FF0000"/>
                </a:solidFill>
              </a:rPr>
              <a:t>РОССИЙСКОЙ </a:t>
            </a:r>
            <a:r>
              <a:rPr lang="ru-RU" sz="1600" dirty="0">
                <a:solidFill>
                  <a:srgbClr val="FF0000"/>
                </a:solidFill>
              </a:rPr>
              <a:t>АКАДЕМИИ </a:t>
            </a:r>
            <a:r>
              <a:rPr lang="ru-RU" sz="1600" dirty="0" smtClean="0">
                <a:solidFill>
                  <a:srgbClr val="FF0000"/>
                </a:solidFill>
              </a:rPr>
              <a:t>ТРАНСПОРТА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39416" y="1916832"/>
            <a:ext cx="10670976" cy="49411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113656" y="1916832"/>
            <a:ext cx="101669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80" u="sng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Задачи </a:t>
            </a:r>
            <a:r>
              <a:rPr lang="ru-RU" sz="1280" u="sng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1280" u="sng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Центра: </a:t>
            </a:r>
            <a:endParaRPr lang="ru-RU" sz="1280" u="sng" dirty="0" smtClean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280" b="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обеспечение </a:t>
            </a:r>
            <a:r>
              <a:rPr lang="ru-RU" sz="1280" b="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координации и </a:t>
            </a:r>
            <a:r>
              <a:rPr lang="ru-RU" sz="1280" b="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взаимодействия </a:t>
            </a:r>
            <a:r>
              <a:rPr lang="ru-RU" sz="1280" b="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Минтранса РФ, </a:t>
            </a:r>
            <a:r>
              <a:rPr lang="ru-RU" sz="1280" b="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Минобрнауки</a:t>
            </a:r>
            <a:r>
              <a:rPr lang="ru-RU" sz="1280" b="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РФ, </a:t>
            </a:r>
            <a:r>
              <a:rPr lang="ru-RU" sz="1280" b="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Рособрнадзора</a:t>
            </a:r>
            <a:r>
              <a:rPr lang="ru-RU" sz="1280" b="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, вузов транспорта, работодателей и </a:t>
            </a:r>
            <a:r>
              <a:rPr lang="ru-RU" sz="1280" b="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их</a:t>
            </a:r>
          </a:p>
          <a:p>
            <a:pPr algn="just"/>
            <a:r>
              <a:rPr lang="ru-RU" sz="1280" b="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1280" b="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      объединений в </a:t>
            </a:r>
            <a:r>
              <a:rPr lang="ru-RU" sz="1280" b="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рамках действующего законодательства РФ и требований профессионального сообщества в отношении </a:t>
            </a:r>
            <a:r>
              <a:rPr lang="ru-RU" sz="1280" b="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повышения</a:t>
            </a:r>
          </a:p>
          <a:p>
            <a:pPr algn="just"/>
            <a:r>
              <a:rPr lang="ru-RU" sz="1280" b="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       качества транспортного образования;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280" b="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создание </a:t>
            </a:r>
            <a:r>
              <a:rPr lang="ru-RU" sz="1280" b="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и обеспечение функционирования системы независимой оценки качества транспортного образования  различных уровней;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280" b="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содействие </a:t>
            </a:r>
            <a:r>
              <a:rPr lang="ru-RU" sz="1280" b="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развитию новых технологий и форм организации учебного процесса и обеспечение непрерывного образования;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280" b="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обновление </a:t>
            </a:r>
            <a:r>
              <a:rPr lang="ru-RU" sz="1280" b="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содержания профессионального образования как условие подготовки квалифицированных кадров;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280" b="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укрепление </a:t>
            </a:r>
            <a:r>
              <a:rPr lang="ru-RU" sz="1280" b="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и развитие профессиональных связей в области образования между различными видами транспорта, объединение усилий </a:t>
            </a:r>
            <a:r>
              <a:rPr lang="ru-RU" sz="1280" b="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и</a:t>
            </a:r>
          </a:p>
          <a:p>
            <a:pPr algn="just"/>
            <a:r>
              <a:rPr lang="ru-RU" sz="1280" b="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1280" b="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      координация </a:t>
            </a:r>
            <a:r>
              <a:rPr lang="ru-RU" sz="1280" b="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взаимодействия профессиональных общественных объединений в сфере транспорта, направленных на развитие </a:t>
            </a:r>
            <a:r>
              <a:rPr lang="ru-RU" sz="1280" b="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и</a:t>
            </a:r>
          </a:p>
          <a:p>
            <a:pPr algn="just"/>
            <a:r>
              <a:rPr lang="ru-RU" sz="1280" b="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1280" b="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      повышение качества </a:t>
            </a:r>
            <a:r>
              <a:rPr lang="ru-RU" sz="1280" b="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транспортного образования; </a:t>
            </a:r>
          </a:p>
          <a:p>
            <a:pPr marL="114300" indent="-285750" algn="just">
              <a:buFont typeface="Wingdings" panose="05000000000000000000" pitchFamily="2" charset="2"/>
              <a:buChar char="ü"/>
            </a:pPr>
            <a:r>
              <a:rPr lang="ru-RU" sz="1280" b="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создание системы мониторинга качества транспортного образования.</a:t>
            </a:r>
          </a:p>
          <a:p>
            <a:pPr algn="ctr"/>
            <a:r>
              <a:rPr lang="ru-RU" sz="1280" u="sng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Цели деятельности Центра:</a:t>
            </a:r>
            <a:r>
              <a:rPr lang="ru-RU" sz="1280" dirty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	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280" b="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проведение </a:t>
            </a:r>
            <a:r>
              <a:rPr lang="ru-RU" sz="1280" b="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независимой экспертной оценки качества образовательных программ высшего образования и </a:t>
            </a:r>
            <a:r>
              <a:rPr lang="ru-RU" sz="1280" b="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дополнительных</a:t>
            </a:r>
          </a:p>
          <a:p>
            <a:pPr algn="just"/>
            <a:r>
              <a:rPr lang="ru-RU" sz="1280" b="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1280" b="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      профессиональных </a:t>
            </a:r>
            <a:r>
              <a:rPr lang="ru-RU" sz="1280" b="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программ, связанных с подготовкой специалистов авиационного персонала гражданской авиации, членов </a:t>
            </a:r>
            <a:r>
              <a:rPr lang="ru-RU" sz="1280" b="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экипажей</a:t>
            </a:r>
          </a:p>
          <a:p>
            <a:pPr algn="just"/>
            <a:r>
              <a:rPr lang="ru-RU" sz="1280" b="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1280" b="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      судов </a:t>
            </a:r>
            <a:r>
              <a:rPr lang="ru-RU" sz="1280" b="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в соответствии с международными требованиями, а также в области подготовки работников железнодорожного </a:t>
            </a:r>
            <a:r>
              <a:rPr lang="ru-RU" sz="1280" b="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транспорта,</a:t>
            </a:r>
          </a:p>
          <a:p>
            <a:pPr algn="just"/>
            <a:r>
              <a:rPr lang="ru-RU" sz="1280" b="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       непосредственно связанных с движением поездов и маневровой работой;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280" b="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создание </a:t>
            </a:r>
            <a:r>
              <a:rPr lang="ru-RU" sz="1280" b="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системы мониторинга качества подготовки кадров для предприятий и учреждений транспортной отрасли, в том числе </a:t>
            </a:r>
            <a:r>
              <a:rPr lang="ru-RU" sz="1280" b="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разработка методики </a:t>
            </a:r>
            <a:r>
              <a:rPr lang="ru-RU" sz="1280" b="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оценки качества транспортного </a:t>
            </a:r>
            <a:r>
              <a:rPr lang="ru-RU" sz="1280" b="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образования, </a:t>
            </a:r>
            <a:r>
              <a:rPr lang="ru-RU" sz="1280" b="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включая систему </a:t>
            </a:r>
            <a:r>
              <a:rPr lang="ru-RU" sz="1280" b="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критериальных</a:t>
            </a:r>
            <a:r>
              <a:rPr lang="ru-RU" sz="1280" b="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показателей эффективности </a:t>
            </a:r>
            <a:r>
              <a:rPr lang="ru-RU" sz="1280" b="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реализации образовательных </a:t>
            </a:r>
            <a:r>
              <a:rPr lang="ru-RU" sz="1280" b="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программ с </a:t>
            </a:r>
            <a:r>
              <a:rPr lang="ru-RU" sz="1280" b="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учётом </a:t>
            </a:r>
            <a:r>
              <a:rPr lang="ru-RU" sz="1280" b="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транспортной специфики;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280" b="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координация </a:t>
            </a:r>
            <a:r>
              <a:rPr lang="ru-RU" sz="1280" b="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действий научно-педагогической общественности вузов, представителей предприятий, учреждений, организаций в </a:t>
            </a:r>
            <a:r>
              <a:rPr lang="ru-RU" sz="1280" b="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обеспечении качества и развития содержания среднего профессионального, высшего и дополнительного профессионального образования;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280" b="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участие </a:t>
            </a:r>
            <a:r>
              <a:rPr lang="ru-RU" sz="1280" b="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в </a:t>
            </a:r>
            <a:r>
              <a:rPr lang="ru-RU" sz="1280" b="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аккредитационной</a:t>
            </a:r>
            <a:r>
              <a:rPr lang="ru-RU" sz="1280" b="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экспертизе образовательных программ по подготовке специалистов для транспортного комплекса</a:t>
            </a:r>
            <a:r>
              <a:rPr lang="ru-RU" sz="1280" b="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280" b="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участие </a:t>
            </a:r>
            <a:r>
              <a:rPr lang="ru-RU" sz="1280" b="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в профессионально-общественной аккредитации образовательных программ высшего образования и дополнительных профессиональных программ, связанных с подготовкой кадров для транспортной </a:t>
            </a:r>
            <a:r>
              <a:rPr lang="ru-RU" sz="1280" b="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отрасли</a:t>
            </a:r>
            <a:endParaRPr lang="ru-RU" sz="1280" b="0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>
          <a:xfrm>
            <a:off x="10560496" y="6597352"/>
            <a:ext cx="720080" cy="27524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11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374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36"/>
          <p:cNvSpPr txBox="1">
            <a:spLocks/>
          </p:cNvSpPr>
          <p:nvPr/>
        </p:nvSpPr>
        <p:spPr>
          <a:xfrm>
            <a:off x="1487488" y="99153"/>
            <a:ext cx="802886" cy="305511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800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0128448" y="6500956"/>
            <a:ext cx="432049" cy="384428"/>
          </a:xfrm>
          <a:prstGeom prst="ellipse">
            <a:avLst/>
          </a:prstGeom>
          <a:effectLst>
            <a:softEdge rad="6350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95400" y="174293"/>
            <a:ext cx="11017224" cy="892789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400" dirty="0">
                <a:solidFill>
                  <a:srgbClr val="002060"/>
                </a:solidFill>
              </a:rPr>
              <a:t> Приоритет деятельности Совета по образованию и науке</a:t>
            </a:r>
          </a:p>
          <a:p>
            <a:pPr algn="ctr">
              <a:defRPr/>
            </a:pPr>
            <a:r>
              <a:rPr lang="ru-RU" sz="2400" dirty="0">
                <a:solidFill>
                  <a:srgbClr val="002060"/>
                </a:solidFill>
              </a:rPr>
              <a:t>при КТС СНГ (СОиН)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95400" y="1340768"/>
            <a:ext cx="11017224" cy="1152128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002060"/>
                </a:solidFill>
              </a:rPr>
              <a:t> </a:t>
            </a: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  <a:p>
            <a:pPr algn="ctr"/>
            <a:r>
              <a:rPr lang="ru-RU" sz="2400" dirty="0">
                <a:solidFill>
                  <a:srgbClr val="002060"/>
                </a:solidFill>
              </a:rPr>
              <a:t>Содействие режиму </a:t>
            </a:r>
            <a:r>
              <a:rPr lang="ru-RU" sz="2400" dirty="0">
                <a:solidFill>
                  <a:srgbClr val="FF0000"/>
                </a:solidFill>
              </a:rPr>
              <a:t>максимальной интеграции </a:t>
            </a:r>
            <a:r>
              <a:rPr lang="ru-RU" sz="2400" dirty="0">
                <a:solidFill>
                  <a:srgbClr val="002060"/>
                </a:solidFill>
              </a:rPr>
              <a:t>деятельности предприятий и научных организаций транспорта СНГ с учётом </a:t>
            </a:r>
            <a:r>
              <a:rPr lang="ru-RU" sz="2400" dirty="0">
                <a:solidFill>
                  <a:srgbClr val="FF0000"/>
                </a:solidFill>
              </a:rPr>
              <a:t>национальных интересов и особенностей законодательства в областях транспорта и образования</a:t>
            </a: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26" name="Стрелка вниз 25"/>
          <p:cNvSpPr/>
          <p:nvPr/>
        </p:nvSpPr>
        <p:spPr>
          <a:xfrm>
            <a:off x="5107312" y="2636912"/>
            <a:ext cx="1420736" cy="432048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695400" y="3212976"/>
            <a:ext cx="11017224" cy="648072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FF0000"/>
                </a:solidFill>
              </a:rPr>
              <a:t>КТС СНГ  </a:t>
            </a:r>
            <a:r>
              <a:rPr lang="ru-RU" sz="2400" dirty="0">
                <a:solidFill>
                  <a:srgbClr val="002060"/>
                </a:solidFill>
              </a:rPr>
              <a:t>– </a:t>
            </a:r>
            <a:r>
              <a:rPr lang="ru-RU" sz="2400" dirty="0">
                <a:solidFill>
                  <a:srgbClr val="FF0000"/>
                </a:solidFill>
              </a:rPr>
              <a:t>базовая организация </a:t>
            </a:r>
            <a:r>
              <a:rPr lang="ru-RU" sz="2400" dirty="0">
                <a:solidFill>
                  <a:srgbClr val="002060"/>
                </a:solidFill>
              </a:rPr>
              <a:t>для эффективной работы СОиН</a:t>
            </a:r>
          </a:p>
        </p:txBody>
      </p:sp>
      <p:sp>
        <p:nvSpPr>
          <p:cNvPr id="28" name="Выноска со стрелкой вниз 27"/>
          <p:cNvSpPr/>
          <p:nvPr/>
        </p:nvSpPr>
        <p:spPr>
          <a:xfrm>
            <a:off x="1199456" y="3861048"/>
            <a:ext cx="4472558" cy="648072"/>
          </a:xfrm>
          <a:prstGeom prst="downArrowCallou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bg1"/>
                </a:solidFill>
              </a:rPr>
              <a:t>АКТУАЛЬНОЕ НАПРАВЛЕНИЕ</a:t>
            </a:r>
          </a:p>
        </p:txBody>
      </p:sp>
      <p:sp>
        <p:nvSpPr>
          <p:cNvPr id="29" name="Выноска со стрелкой вниз 28"/>
          <p:cNvSpPr/>
          <p:nvPr/>
        </p:nvSpPr>
        <p:spPr>
          <a:xfrm>
            <a:off x="6672064" y="3861048"/>
            <a:ext cx="4752528" cy="648072"/>
          </a:xfrm>
          <a:prstGeom prst="downArrowCallou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bg1"/>
                </a:solidFill>
              </a:rPr>
              <a:t>РЕШЕНИЕ ЗАСЕДАНИЯ СОиН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199456" y="4653136"/>
            <a:ext cx="4464496" cy="1728192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002060"/>
                </a:solidFill>
              </a:rPr>
              <a:t> </a:t>
            </a: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  <a:p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r>
              <a:rPr lang="ru-RU" sz="2400" dirty="0">
                <a:solidFill>
                  <a:srgbClr val="002060"/>
                </a:solidFill>
              </a:rPr>
              <a:t>Взаимодействие</a:t>
            </a:r>
          </a:p>
          <a:p>
            <a:pPr algn="ctr"/>
            <a:r>
              <a:rPr lang="ru-RU" sz="2400" dirty="0">
                <a:solidFill>
                  <a:srgbClr val="002060"/>
                </a:solidFill>
              </a:rPr>
              <a:t>в формате КТС СНГ</a:t>
            </a:r>
          </a:p>
          <a:p>
            <a:pPr algn="ctr"/>
            <a:r>
              <a:rPr lang="ru-RU" sz="2400" dirty="0">
                <a:solidFill>
                  <a:srgbClr val="002060"/>
                </a:solidFill>
              </a:rPr>
              <a:t>и других </a:t>
            </a:r>
            <a:r>
              <a:rPr lang="ru-RU" sz="2400" dirty="0">
                <a:solidFill>
                  <a:srgbClr val="FF0000"/>
                </a:solidFill>
              </a:rPr>
              <a:t>международных</a:t>
            </a:r>
          </a:p>
          <a:p>
            <a:pPr algn="ctr"/>
            <a:r>
              <a:rPr lang="ru-RU" sz="2400" dirty="0">
                <a:solidFill>
                  <a:srgbClr val="FF0000"/>
                </a:solidFill>
              </a:rPr>
              <a:t>организаций</a:t>
            </a: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31" name="Стрелка вниз 30"/>
          <p:cNvSpPr/>
          <p:nvPr/>
        </p:nvSpPr>
        <p:spPr>
          <a:xfrm rot="5400000">
            <a:off x="5529648" y="5219488"/>
            <a:ext cx="1420736" cy="432048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6816080" y="4653136"/>
            <a:ext cx="4466456" cy="1728192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002060"/>
                </a:solidFill>
              </a:rPr>
              <a:t> </a:t>
            </a: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  <a:p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r>
              <a:rPr lang="ru-RU" sz="2400" dirty="0">
                <a:solidFill>
                  <a:srgbClr val="FF0000"/>
                </a:solidFill>
              </a:rPr>
              <a:t>Реализация</a:t>
            </a:r>
          </a:p>
          <a:p>
            <a:pPr algn="ctr"/>
            <a:r>
              <a:rPr lang="ru-RU" sz="2400" dirty="0">
                <a:solidFill>
                  <a:srgbClr val="FF0000"/>
                </a:solidFill>
              </a:rPr>
              <a:t>Программы сотрудничества </a:t>
            </a:r>
            <a:r>
              <a:rPr lang="ru-RU" sz="2400" dirty="0">
                <a:solidFill>
                  <a:srgbClr val="002060"/>
                </a:solidFill>
              </a:rPr>
              <a:t>вузов и научных организаций транспорта стран СНГ</a:t>
            </a: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35314F-ADD3-424C-84BA-0CAD15DBDFD2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2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47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36"/>
          <p:cNvSpPr txBox="1">
            <a:spLocks/>
          </p:cNvSpPr>
          <p:nvPr/>
        </p:nvSpPr>
        <p:spPr>
          <a:xfrm>
            <a:off x="1487488" y="99153"/>
            <a:ext cx="802886" cy="305511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800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343472" y="44624"/>
            <a:ext cx="9505056" cy="82078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>
              <a:defRPr/>
            </a:pPr>
            <a:r>
              <a:rPr lang="ru-RU" sz="2400" dirty="0">
                <a:solidFill>
                  <a:srgbClr val="002060"/>
                </a:solidFill>
              </a:rPr>
              <a:t>                                        </a:t>
            </a:r>
          </a:p>
          <a:p>
            <a:pPr algn="ctr">
              <a:defRPr/>
            </a:pPr>
            <a:r>
              <a:rPr lang="ru-RU" sz="2400" dirty="0">
                <a:solidFill>
                  <a:srgbClr val="002060"/>
                </a:solidFill>
              </a:rPr>
              <a:t>Программа сотрудничества </a:t>
            </a:r>
          </a:p>
          <a:p>
            <a:pPr algn="ctr">
              <a:defRPr/>
            </a:pPr>
            <a:r>
              <a:rPr lang="ru-RU" sz="2400" dirty="0">
                <a:solidFill>
                  <a:srgbClr val="002060"/>
                </a:solidFill>
              </a:rPr>
              <a:t>вузов и научных организаций транспорта стран СНГ</a:t>
            </a:r>
          </a:p>
          <a:p>
            <a:pPr algn="ctr">
              <a:defRPr/>
            </a:pP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487488" y="908720"/>
            <a:ext cx="9361040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>
                <a:solidFill>
                  <a:srgbClr val="FF0000"/>
                </a:solidFill>
              </a:rPr>
              <a:t>Кооперация деятельности в формате международных организаций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63352" y="1628800"/>
            <a:ext cx="11665296" cy="50405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</a:rPr>
              <a:t>Создание </a:t>
            </a:r>
            <a:r>
              <a:rPr lang="ru-RU" sz="2000" dirty="0">
                <a:solidFill>
                  <a:srgbClr val="002060"/>
                </a:solidFill>
              </a:rPr>
              <a:t>при КТС СНГ </a:t>
            </a:r>
            <a:r>
              <a:rPr lang="ru-RU" sz="2000" dirty="0">
                <a:solidFill>
                  <a:srgbClr val="FF0000"/>
                </a:solidFill>
              </a:rPr>
              <a:t>Совета по аккредитации образовательных </a:t>
            </a:r>
            <a:r>
              <a:rPr lang="ru-RU" sz="2000" dirty="0" smtClean="0">
                <a:solidFill>
                  <a:srgbClr val="FF0000"/>
                </a:solidFill>
              </a:rPr>
              <a:t>программ</a:t>
            </a:r>
            <a:endParaRPr lang="ru-RU" sz="20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</a:rPr>
              <a:t>Совместные </a:t>
            </a:r>
            <a:r>
              <a:rPr lang="ru-RU" sz="2000" dirty="0">
                <a:solidFill>
                  <a:srgbClr val="002060"/>
                </a:solidFill>
              </a:rPr>
              <a:t>образовательные программы </a:t>
            </a:r>
            <a:r>
              <a:rPr lang="ru-RU" sz="2000" dirty="0">
                <a:solidFill>
                  <a:srgbClr val="FF0000"/>
                </a:solidFill>
              </a:rPr>
              <a:t>по основным транспортным специальностям </a:t>
            </a:r>
            <a:r>
              <a:rPr lang="ru-RU" sz="2000" dirty="0" smtClean="0">
                <a:solidFill>
                  <a:srgbClr val="002060"/>
                </a:solidFill>
              </a:rPr>
              <a:t>и </a:t>
            </a:r>
            <a:r>
              <a:rPr lang="ru-RU" sz="2000" dirty="0">
                <a:solidFill>
                  <a:srgbClr val="002060"/>
                </a:solidFill>
              </a:rPr>
              <a:t>направлениям </a:t>
            </a:r>
            <a:r>
              <a:rPr lang="ru-RU" sz="2000" dirty="0" err="1">
                <a:solidFill>
                  <a:srgbClr val="002060"/>
                </a:solidFill>
              </a:rPr>
              <a:t>межтранспортного</a:t>
            </a:r>
            <a:r>
              <a:rPr lang="ru-RU" sz="2000" dirty="0">
                <a:solidFill>
                  <a:srgbClr val="002060"/>
                </a:solidFill>
              </a:rPr>
              <a:t> и </a:t>
            </a:r>
            <a:r>
              <a:rPr lang="ru-RU" sz="2000" dirty="0" err="1">
                <a:solidFill>
                  <a:srgbClr val="002060"/>
                </a:solidFill>
              </a:rPr>
              <a:t>общетранспортного</a:t>
            </a:r>
            <a:r>
              <a:rPr lang="ru-RU" sz="2000" dirty="0">
                <a:solidFill>
                  <a:srgbClr val="002060"/>
                </a:solidFill>
              </a:rPr>
              <a:t> профиля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2060"/>
                </a:solidFill>
              </a:rPr>
              <a:t>Программы </a:t>
            </a:r>
            <a:r>
              <a:rPr lang="ru-RU" sz="2000" dirty="0">
                <a:solidFill>
                  <a:srgbClr val="FF0000"/>
                </a:solidFill>
              </a:rPr>
              <a:t>двойных дипломов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2060"/>
                </a:solidFill>
              </a:rPr>
              <a:t>Академические и студенческие обмены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2060"/>
                </a:solidFill>
              </a:rPr>
              <a:t>Стажировки преподавателей в </a:t>
            </a:r>
            <a:r>
              <a:rPr lang="ru-RU" sz="2000" dirty="0" smtClean="0">
                <a:solidFill>
                  <a:srgbClr val="002060"/>
                </a:solidFill>
              </a:rPr>
              <a:t>вузах-партнёрах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</a:rPr>
              <a:t>Подготовка </a:t>
            </a:r>
            <a:r>
              <a:rPr lang="ru-RU" sz="2000" dirty="0">
                <a:solidFill>
                  <a:srgbClr val="002060"/>
                </a:solidFill>
              </a:rPr>
              <a:t>научно-педагогических кадров </a:t>
            </a:r>
            <a:r>
              <a:rPr lang="ru-RU" sz="2000" dirty="0" smtClean="0">
                <a:solidFill>
                  <a:srgbClr val="002060"/>
                </a:solidFill>
              </a:rPr>
              <a:t>(диссертационные советы)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</a:rPr>
              <a:t>Создание </a:t>
            </a:r>
            <a:r>
              <a:rPr lang="ru-RU" sz="2000" dirty="0">
                <a:solidFill>
                  <a:srgbClr val="FF0000"/>
                </a:solidFill>
              </a:rPr>
              <a:t>международных центров </a:t>
            </a:r>
            <a:r>
              <a:rPr lang="ru-RU" sz="2000" dirty="0">
                <a:solidFill>
                  <a:srgbClr val="002060"/>
                </a:solidFill>
              </a:rPr>
              <a:t>дополнительного профессионального образования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2060"/>
                </a:solidFill>
              </a:rPr>
              <a:t>Совместное издание учебной и учебно-методической </a:t>
            </a:r>
            <a:r>
              <a:rPr lang="ru-RU" sz="2000" dirty="0" smtClean="0">
                <a:solidFill>
                  <a:srgbClr val="002060"/>
                </a:solidFill>
              </a:rPr>
              <a:t>литературы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</a:rPr>
              <a:t>Международный </a:t>
            </a:r>
            <a:r>
              <a:rPr lang="ru-RU" sz="2000" dirty="0" smtClean="0">
                <a:solidFill>
                  <a:srgbClr val="FF0000"/>
                </a:solidFill>
              </a:rPr>
              <a:t>Форум </a:t>
            </a:r>
            <a:r>
              <a:rPr lang="ru-RU" sz="2000" dirty="0">
                <a:solidFill>
                  <a:srgbClr val="FF0000"/>
                </a:solidFill>
              </a:rPr>
              <a:t>студенческих работ «Наследие </a:t>
            </a:r>
            <a:r>
              <a:rPr lang="ru-RU" sz="2000" dirty="0" err="1">
                <a:solidFill>
                  <a:srgbClr val="FF0000"/>
                </a:solidFill>
              </a:rPr>
              <a:t>Бетанкура</a:t>
            </a:r>
            <a:r>
              <a:rPr lang="ru-RU" sz="2000" dirty="0">
                <a:solidFill>
                  <a:srgbClr val="FF0000"/>
                </a:solidFill>
              </a:rPr>
              <a:t>»</a:t>
            </a:r>
            <a:r>
              <a:rPr lang="ru-RU" sz="2000" dirty="0">
                <a:solidFill>
                  <a:srgbClr val="002060"/>
                </a:solidFill>
              </a:rPr>
              <a:t>,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начиная с 2018 года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</a:rPr>
              <a:t>Проведение </a:t>
            </a:r>
            <a:r>
              <a:rPr lang="ru-RU" sz="2000" dirty="0">
                <a:solidFill>
                  <a:srgbClr val="002060"/>
                </a:solidFill>
              </a:rPr>
              <a:t>совместных конференций, семинаров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</a:rPr>
              <a:t>Международная Олимпиада </a:t>
            </a:r>
            <a:r>
              <a:rPr lang="ru-RU" sz="2000" dirty="0">
                <a:solidFill>
                  <a:srgbClr val="FF0000"/>
                </a:solidFill>
              </a:rPr>
              <a:t>по иностранным языкам </a:t>
            </a:r>
            <a:r>
              <a:rPr lang="ru-RU" sz="2000" dirty="0">
                <a:solidFill>
                  <a:srgbClr val="002060"/>
                </a:solidFill>
              </a:rPr>
              <a:t>среди студентов транспортных </a:t>
            </a:r>
            <a:r>
              <a:rPr lang="ru-RU" sz="2000" dirty="0" smtClean="0">
                <a:solidFill>
                  <a:srgbClr val="002060"/>
                </a:solidFill>
              </a:rPr>
              <a:t>вузов стран СНГ</a:t>
            </a:r>
            <a:endParaRPr lang="ru-RU" sz="20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2060"/>
                </a:solidFill>
              </a:rPr>
              <a:t>Международные </a:t>
            </a:r>
            <a:r>
              <a:rPr lang="ru-RU" sz="2000" dirty="0" smtClean="0">
                <a:solidFill>
                  <a:srgbClr val="002060"/>
                </a:solidFill>
              </a:rPr>
              <a:t>Олимпиады </a:t>
            </a:r>
            <a:r>
              <a:rPr lang="ru-RU" sz="2000" dirty="0">
                <a:solidFill>
                  <a:srgbClr val="002060"/>
                </a:solidFill>
              </a:rPr>
              <a:t>школьников на базе </a:t>
            </a:r>
            <a:r>
              <a:rPr lang="ru-RU" sz="2000" dirty="0" smtClean="0">
                <a:solidFill>
                  <a:srgbClr val="002060"/>
                </a:solidFill>
              </a:rPr>
              <a:t>транспортных вузов КТС СНГ</a:t>
            </a:r>
            <a:endParaRPr lang="ru-RU" sz="20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</a:rPr>
              <a:t>Совместная либо обменная </a:t>
            </a:r>
            <a:r>
              <a:rPr lang="ru-RU" sz="2000" dirty="0">
                <a:solidFill>
                  <a:srgbClr val="002060"/>
                </a:solidFill>
              </a:rPr>
              <a:t>производственная практика (</a:t>
            </a:r>
            <a:r>
              <a:rPr lang="ru-RU" sz="2000" dirty="0">
                <a:solidFill>
                  <a:srgbClr val="FF3300"/>
                </a:solidFill>
              </a:rPr>
              <a:t>объединённые студенческие </a:t>
            </a:r>
            <a:r>
              <a:rPr lang="ru-RU" sz="2000" dirty="0" smtClean="0">
                <a:solidFill>
                  <a:srgbClr val="FF3300"/>
                </a:solidFill>
              </a:rPr>
              <a:t>отряды и т.п.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на транспортно-строительных объектах стран СНГ</a:t>
            </a:r>
            <a:r>
              <a:rPr lang="ru-RU" sz="2000" dirty="0" smtClean="0">
                <a:solidFill>
                  <a:srgbClr val="002060"/>
                </a:solidFill>
              </a:rPr>
              <a:t>)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37600" y="6592267"/>
            <a:ext cx="2844800" cy="365125"/>
          </a:xfrm>
        </p:spPr>
        <p:txBody>
          <a:bodyPr/>
          <a:lstStyle/>
          <a:p>
            <a:pPr>
              <a:defRPr/>
            </a:pPr>
            <a:fld id="{A035314F-ADD3-424C-84BA-0CAD15DBDFD2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3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60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36"/>
          <p:cNvSpPr txBox="1">
            <a:spLocks/>
          </p:cNvSpPr>
          <p:nvPr/>
        </p:nvSpPr>
        <p:spPr>
          <a:xfrm>
            <a:off x="1487488" y="99153"/>
            <a:ext cx="802886" cy="305511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800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03512" y="44624"/>
            <a:ext cx="8750206" cy="82078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>
              <a:defRPr/>
            </a:pPr>
            <a:r>
              <a:rPr lang="ru-RU" sz="2400" dirty="0">
                <a:solidFill>
                  <a:srgbClr val="002060"/>
                </a:solidFill>
              </a:rPr>
              <a:t>                                        </a:t>
            </a:r>
          </a:p>
          <a:p>
            <a:pPr algn="ctr">
              <a:defRPr/>
            </a:pPr>
            <a:r>
              <a:rPr lang="ru-RU" sz="2400" dirty="0">
                <a:solidFill>
                  <a:srgbClr val="002060"/>
                </a:solidFill>
              </a:rPr>
              <a:t>Программа сотрудничества </a:t>
            </a:r>
          </a:p>
          <a:p>
            <a:pPr algn="ctr">
              <a:defRPr/>
            </a:pPr>
            <a:r>
              <a:rPr lang="ru-RU" sz="2400" dirty="0">
                <a:solidFill>
                  <a:srgbClr val="002060"/>
                </a:solidFill>
              </a:rPr>
              <a:t>вузов и научных организаций транспорта стран СНГ</a:t>
            </a:r>
          </a:p>
          <a:p>
            <a:pPr algn="ctr">
              <a:defRPr/>
            </a:pP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9376" y="936104"/>
            <a:ext cx="11521280" cy="27809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lnSpc>
                <a:spcPts val="2060"/>
              </a:lnSpc>
              <a:buFont typeface="Wingdings" panose="05000000000000000000" pitchFamily="2" charset="2"/>
              <a:buChar char="ü"/>
            </a:pPr>
            <a:r>
              <a:rPr lang="ru-RU" sz="2200" dirty="0" smtClean="0">
                <a:solidFill>
                  <a:srgbClr val="002060"/>
                </a:solidFill>
              </a:rPr>
              <a:t>Разработка </a:t>
            </a:r>
            <a:r>
              <a:rPr lang="ru-RU" sz="2200" dirty="0">
                <a:solidFill>
                  <a:srgbClr val="002060"/>
                </a:solidFill>
              </a:rPr>
              <a:t>программы научно-технологического развития транспорта стран СНГ до 2030 года</a:t>
            </a:r>
          </a:p>
          <a:p>
            <a:pPr marL="342900" indent="-342900">
              <a:lnSpc>
                <a:spcPts val="2060"/>
              </a:lnSpc>
              <a:buFont typeface="Wingdings" panose="05000000000000000000" pitchFamily="2" charset="2"/>
              <a:buChar char="ü"/>
            </a:pPr>
            <a:r>
              <a:rPr lang="ru-RU" sz="2200" dirty="0" smtClean="0">
                <a:solidFill>
                  <a:srgbClr val="002060"/>
                </a:solidFill>
              </a:rPr>
              <a:t>Совместное </a:t>
            </a:r>
            <a:r>
              <a:rPr lang="ru-RU" sz="2200" dirty="0">
                <a:solidFill>
                  <a:srgbClr val="002060"/>
                </a:solidFill>
              </a:rPr>
              <a:t>участие в </a:t>
            </a:r>
            <a:r>
              <a:rPr lang="ru-RU" sz="2200" dirty="0">
                <a:solidFill>
                  <a:srgbClr val="FF0000"/>
                </a:solidFill>
              </a:rPr>
              <a:t>научном сопровождении</a:t>
            </a:r>
            <a:r>
              <a:rPr lang="ru-RU" sz="2200" dirty="0">
                <a:solidFill>
                  <a:srgbClr val="002060"/>
                </a:solidFill>
              </a:rPr>
              <a:t> крупных международных </a:t>
            </a:r>
            <a:r>
              <a:rPr lang="ru-RU" sz="2200" dirty="0" smtClean="0">
                <a:solidFill>
                  <a:srgbClr val="002060"/>
                </a:solidFill>
              </a:rPr>
              <a:t>транспортных </a:t>
            </a:r>
            <a:r>
              <a:rPr lang="ru-RU" sz="2200" dirty="0">
                <a:solidFill>
                  <a:srgbClr val="002060"/>
                </a:solidFill>
              </a:rPr>
              <a:t>проектов</a:t>
            </a:r>
          </a:p>
          <a:p>
            <a:pPr marL="342900" indent="-342900">
              <a:lnSpc>
                <a:spcPts val="2060"/>
              </a:lnSpc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rgbClr val="002060"/>
                </a:solidFill>
              </a:rPr>
              <a:t>Международные </a:t>
            </a:r>
            <a:r>
              <a:rPr lang="ru-RU" sz="2200" dirty="0">
                <a:solidFill>
                  <a:srgbClr val="FF0000"/>
                </a:solidFill>
              </a:rPr>
              <a:t>центры сертификации</a:t>
            </a:r>
            <a:endParaRPr lang="ru-RU" sz="2200" dirty="0">
              <a:solidFill>
                <a:srgbClr val="002060"/>
              </a:solidFill>
            </a:endParaRPr>
          </a:p>
          <a:p>
            <a:pPr marL="342900" indent="-342900">
              <a:lnSpc>
                <a:spcPts val="2060"/>
              </a:lnSpc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rgbClr val="002060"/>
                </a:solidFill>
              </a:rPr>
              <a:t>Сотрудничество </a:t>
            </a:r>
            <a:r>
              <a:rPr lang="ru-RU" sz="2200" dirty="0" smtClean="0">
                <a:solidFill>
                  <a:srgbClr val="FF0000"/>
                </a:solidFill>
              </a:rPr>
              <a:t>научных изданий</a:t>
            </a:r>
            <a:r>
              <a:rPr lang="ru-RU" sz="2200" dirty="0" smtClean="0">
                <a:solidFill>
                  <a:srgbClr val="002060"/>
                </a:solidFill>
              </a:rPr>
              <a:t> </a:t>
            </a:r>
            <a:r>
              <a:rPr lang="ru-RU" sz="2200" dirty="0">
                <a:solidFill>
                  <a:srgbClr val="002060"/>
                </a:solidFill>
              </a:rPr>
              <a:t>(повышение </a:t>
            </a:r>
            <a:r>
              <a:rPr lang="ru-RU" sz="2200" dirty="0" smtClean="0">
                <a:solidFill>
                  <a:srgbClr val="002060"/>
                </a:solidFill>
              </a:rPr>
              <a:t>индекса цитирования)</a:t>
            </a:r>
          </a:p>
          <a:p>
            <a:pPr marL="342900" indent="-342900">
              <a:lnSpc>
                <a:spcPts val="2060"/>
              </a:lnSpc>
              <a:buFont typeface="Wingdings" panose="05000000000000000000" pitchFamily="2" charset="2"/>
              <a:buChar char="ü"/>
            </a:pPr>
            <a:r>
              <a:rPr lang="ru-RU" sz="2200" dirty="0" smtClean="0">
                <a:solidFill>
                  <a:srgbClr val="002060"/>
                </a:solidFill>
              </a:rPr>
              <a:t>Создание </a:t>
            </a:r>
            <a:r>
              <a:rPr lang="ru-RU" sz="2200" dirty="0">
                <a:solidFill>
                  <a:srgbClr val="002060"/>
                </a:solidFill>
              </a:rPr>
              <a:t>научного журнала КТС СНГ </a:t>
            </a:r>
            <a:endParaRPr lang="ru-RU" sz="2200" dirty="0" smtClean="0">
              <a:solidFill>
                <a:srgbClr val="002060"/>
              </a:solidFill>
            </a:endParaRPr>
          </a:p>
          <a:p>
            <a:pPr marL="342900" indent="-342900">
              <a:lnSpc>
                <a:spcPts val="2060"/>
              </a:lnSpc>
              <a:buFont typeface="Wingdings" panose="05000000000000000000" pitchFamily="2" charset="2"/>
              <a:buChar char="ü"/>
            </a:pPr>
            <a:r>
              <a:rPr lang="ru-RU" sz="2200" dirty="0" smtClean="0">
                <a:solidFill>
                  <a:srgbClr val="002060"/>
                </a:solidFill>
              </a:rPr>
              <a:t>Проведение научно-практических </a:t>
            </a:r>
            <a:r>
              <a:rPr lang="ru-RU" sz="2200" dirty="0">
                <a:solidFill>
                  <a:srgbClr val="002060"/>
                </a:solidFill>
              </a:rPr>
              <a:t>конференций (в том числе студенческих</a:t>
            </a:r>
            <a:r>
              <a:rPr lang="ru-RU" sz="2200" dirty="0" smtClean="0">
                <a:solidFill>
                  <a:srgbClr val="002060"/>
                </a:solidFill>
              </a:rPr>
              <a:t>), </a:t>
            </a:r>
            <a:r>
              <a:rPr lang="ru-RU" sz="2200" dirty="0">
                <a:solidFill>
                  <a:srgbClr val="002060"/>
                </a:solidFill>
              </a:rPr>
              <a:t>семинаров, выставок</a:t>
            </a:r>
          </a:p>
          <a:p>
            <a:pPr marL="342900" indent="-342900">
              <a:lnSpc>
                <a:spcPts val="2060"/>
              </a:lnSpc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rgbClr val="002060"/>
                </a:solidFill>
              </a:rPr>
              <a:t>Международный конкурс научных и исследовательских работ </a:t>
            </a:r>
            <a:r>
              <a:rPr lang="ru-RU" sz="2200" dirty="0">
                <a:solidFill>
                  <a:srgbClr val="FF0000"/>
                </a:solidFill>
              </a:rPr>
              <a:t>«Транспорт будущего»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79376" y="3861048"/>
            <a:ext cx="11521280" cy="79208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lnSpc>
                <a:spcPts val="2060"/>
              </a:lnSpc>
              <a:buFont typeface="Wingdings" panose="05000000000000000000" pitchFamily="2" charset="2"/>
              <a:buChar char="ü"/>
            </a:pPr>
            <a:r>
              <a:rPr lang="ru-RU" sz="2200" dirty="0" smtClean="0">
                <a:solidFill>
                  <a:srgbClr val="002060"/>
                </a:solidFill>
              </a:rPr>
              <a:t>Развитие </a:t>
            </a:r>
            <a:r>
              <a:rPr lang="ru-RU" sz="2200" dirty="0">
                <a:solidFill>
                  <a:srgbClr val="FF0000"/>
                </a:solidFill>
              </a:rPr>
              <a:t>единой электронной библиотеки </a:t>
            </a:r>
            <a:r>
              <a:rPr lang="ru-RU" sz="2200" dirty="0">
                <a:solidFill>
                  <a:srgbClr val="002060"/>
                </a:solidFill>
              </a:rPr>
              <a:t>вузов и НИИ транспорта на базе </a:t>
            </a:r>
            <a:r>
              <a:rPr lang="ru-RU" sz="2200" dirty="0" smtClean="0">
                <a:solidFill>
                  <a:srgbClr val="002060"/>
                </a:solidFill>
              </a:rPr>
              <a:t>МИИТ</a:t>
            </a:r>
            <a:endParaRPr lang="ru-RU" sz="2200" dirty="0">
              <a:solidFill>
                <a:srgbClr val="002060"/>
              </a:solidFill>
            </a:endParaRPr>
          </a:p>
          <a:p>
            <a:pPr marL="342900" indent="-342900">
              <a:lnSpc>
                <a:spcPts val="2060"/>
              </a:lnSpc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rgbClr val="002060"/>
                </a:solidFill>
              </a:rPr>
              <a:t>Оперативный обмен информацией между пресс-службами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79376" y="4774252"/>
            <a:ext cx="11521280" cy="182542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lnSpc>
                <a:spcPts val="2060"/>
              </a:lnSpc>
              <a:buFont typeface="Wingdings" panose="05000000000000000000" pitchFamily="2" charset="2"/>
              <a:buChar char="ü"/>
            </a:pPr>
            <a:endParaRPr lang="ru-RU" sz="2000" dirty="0">
              <a:solidFill>
                <a:srgbClr val="002060"/>
              </a:solidFill>
            </a:endParaRPr>
          </a:p>
          <a:p>
            <a:pPr marL="342900" indent="-342900">
              <a:lnSpc>
                <a:spcPts val="2060"/>
              </a:lnSpc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rgbClr val="002060"/>
                </a:solidFill>
              </a:rPr>
              <a:t>Сотрудничество между </a:t>
            </a:r>
            <a:r>
              <a:rPr lang="ru-RU" sz="2200" dirty="0">
                <a:solidFill>
                  <a:srgbClr val="FF0000"/>
                </a:solidFill>
              </a:rPr>
              <a:t>студенческими организациями </a:t>
            </a:r>
            <a:r>
              <a:rPr lang="ru-RU" sz="2200" dirty="0">
                <a:solidFill>
                  <a:srgbClr val="002060"/>
                </a:solidFill>
              </a:rPr>
              <a:t>вузов</a:t>
            </a:r>
          </a:p>
          <a:p>
            <a:pPr marL="342900" indent="-342900">
              <a:lnSpc>
                <a:spcPts val="2060"/>
              </a:lnSpc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rgbClr val="002060"/>
                </a:solidFill>
              </a:rPr>
              <a:t>Культурные обмены с участием творческих студенческих коллективов</a:t>
            </a:r>
          </a:p>
          <a:p>
            <a:pPr marL="342900" indent="-342900">
              <a:lnSpc>
                <a:spcPts val="2060"/>
              </a:lnSpc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rgbClr val="002060"/>
                </a:solidFill>
              </a:rPr>
              <a:t>Проведение </a:t>
            </a:r>
            <a:r>
              <a:rPr lang="ru-RU" sz="2200" dirty="0" smtClean="0">
                <a:solidFill>
                  <a:srgbClr val="002060"/>
                </a:solidFill>
              </a:rPr>
              <a:t>«</a:t>
            </a:r>
            <a:r>
              <a:rPr lang="ru-RU" sz="2200" dirty="0">
                <a:solidFill>
                  <a:srgbClr val="002060"/>
                </a:solidFill>
              </a:rPr>
              <a:t>Дней национальных культур» с участием </a:t>
            </a:r>
            <a:r>
              <a:rPr lang="ru-RU" sz="2200" dirty="0" smtClean="0">
                <a:solidFill>
                  <a:srgbClr val="002060"/>
                </a:solidFill>
              </a:rPr>
              <a:t>студентов </a:t>
            </a:r>
            <a:r>
              <a:rPr lang="ru-RU" sz="2200" dirty="0">
                <a:solidFill>
                  <a:srgbClr val="002060"/>
                </a:solidFill>
              </a:rPr>
              <a:t>стран СНГ</a:t>
            </a:r>
          </a:p>
          <a:p>
            <a:pPr marL="342900" indent="-342900">
              <a:lnSpc>
                <a:spcPts val="2060"/>
              </a:lnSpc>
              <a:buFont typeface="Wingdings" panose="05000000000000000000" pitchFamily="2" charset="2"/>
              <a:buChar char="ü"/>
            </a:pPr>
            <a:r>
              <a:rPr lang="ru-RU" sz="2200" dirty="0" smtClean="0">
                <a:solidFill>
                  <a:srgbClr val="002060"/>
                </a:solidFill>
              </a:rPr>
              <a:t>Международная </a:t>
            </a:r>
            <a:r>
              <a:rPr lang="ru-RU" sz="2200" dirty="0">
                <a:solidFill>
                  <a:srgbClr val="FF0000"/>
                </a:solidFill>
              </a:rPr>
              <a:t>спортивная Олимпиада </a:t>
            </a:r>
            <a:r>
              <a:rPr lang="ru-RU" sz="2200" dirty="0">
                <a:solidFill>
                  <a:srgbClr val="002060"/>
                </a:solidFill>
              </a:rPr>
              <a:t>вузов </a:t>
            </a:r>
            <a:r>
              <a:rPr lang="ru-RU" sz="2200" dirty="0" smtClean="0">
                <a:solidFill>
                  <a:srgbClr val="002060"/>
                </a:solidFill>
              </a:rPr>
              <a:t>транспорта («Транспортная неделя» в России)</a:t>
            </a:r>
            <a:endParaRPr lang="ru-RU" sz="2200" dirty="0">
              <a:solidFill>
                <a:srgbClr val="002060"/>
              </a:solidFill>
            </a:endParaRPr>
          </a:p>
          <a:p>
            <a:pPr marL="342900" indent="-342900">
              <a:lnSpc>
                <a:spcPts val="2060"/>
              </a:lnSpc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rgbClr val="002060"/>
                </a:solidFill>
              </a:rPr>
              <a:t>Объединённые </a:t>
            </a:r>
            <a:r>
              <a:rPr lang="ru-RU" sz="2200" dirty="0">
                <a:solidFill>
                  <a:srgbClr val="FF0000"/>
                </a:solidFill>
              </a:rPr>
              <a:t>волонтёрские студенческие отряды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37600" y="6520259"/>
            <a:ext cx="2844800" cy="365125"/>
          </a:xfrm>
        </p:spPr>
        <p:txBody>
          <a:bodyPr/>
          <a:lstStyle/>
          <a:p>
            <a:pPr>
              <a:defRPr/>
            </a:pPr>
            <a:fld id="{A035314F-ADD3-424C-84BA-0CAD15DBDFD2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4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07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83432" y="44624"/>
            <a:ext cx="10441160" cy="724384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lnSpc>
                <a:spcPts val="2080"/>
              </a:lnSpc>
              <a:defRPr/>
            </a:pPr>
            <a:r>
              <a:rPr lang="ru-RU" sz="2800" dirty="0">
                <a:solidFill>
                  <a:srgbClr val="002060"/>
                </a:solidFill>
              </a:rPr>
              <a:t> Взаимодействие с работодателями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983432" y="836712"/>
            <a:ext cx="4824536" cy="2592288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>
                <a:solidFill>
                  <a:srgbClr val="002060"/>
                </a:solidFill>
              </a:rPr>
              <a:t>Новые специальности и </a:t>
            </a:r>
            <a:endParaRPr lang="ru-RU" sz="2200" dirty="0" smtClean="0">
              <a:solidFill>
                <a:srgbClr val="002060"/>
              </a:solidFill>
            </a:endParaRPr>
          </a:p>
          <a:p>
            <a:pPr algn="ctr"/>
            <a:r>
              <a:rPr lang="ru-RU" sz="2200" dirty="0" smtClean="0">
                <a:solidFill>
                  <a:srgbClr val="002060"/>
                </a:solidFill>
              </a:rPr>
              <a:t>направления </a:t>
            </a:r>
            <a:r>
              <a:rPr lang="ru-RU" sz="2200" dirty="0">
                <a:solidFill>
                  <a:srgbClr val="002060"/>
                </a:solidFill>
              </a:rPr>
              <a:t>подготовки (аспирантура, </a:t>
            </a:r>
            <a:r>
              <a:rPr lang="ru-RU" sz="2200" dirty="0" err="1">
                <a:solidFill>
                  <a:srgbClr val="002060"/>
                </a:solidFill>
              </a:rPr>
              <a:t>специалитет</a:t>
            </a:r>
            <a:r>
              <a:rPr lang="ru-RU" sz="2200" dirty="0">
                <a:solidFill>
                  <a:srgbClr val="002060"/>
                </a:solidFill>
              </a:rPr>
              <a:t>, </a:t>
            </a:r>
            <a:r>
              <a:rPr lang="ru-RU" sz="2200" dirty="0" err="1">
                <a:solidFill>
                  <a:srgbClr val="002060"/>
                </a:solidFill>
              </a:rPr>
              <a:t>бакалавриат</a:t>
            </a:r>
            <a:r>
              <a:rPr lang="ru-RU" sz="2200" dirty="0">
                <a:solidFill>
                  <a:srgbClr val="002060"/>
                </a:solidFill>
              </a:rPr>
              <a:t>, магистратура, программы СПО) </a:t>
            </a:r>
          </a:p>
          <a:p>
            <a:pPr algn="ctr"/>
            <a:r>
              <a:rPr lang="ru-RU" sz="2200" dirty="0">
                <a:solidFill>
                  <a:srgbClr val="FF0000"/>
                </a:solidFill>
              </a:rPr>
              <a:t>в соответствии с потребностями отрасли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104112" y="836712"/>
            <a:ext cx="4320480" cy="259228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>
                <a:solidFill>
                  <a:srgbClr val="002060"/>
                </a:solidFill>
                <a:latin typeface="+mj-lt"/>
              </a:rPr>
              <a:t>Участие представителей </a:t>
            </a:r>
            <a:endParaRPr lang="ru-RU" sz="2200" dirty="0" smtClean="0">
              <a:solidFill>
                <a:srgbClr val="002060"/>
              </a:solidFill>
              <a:latin typeface="+mj-lt"/>
            </a:endParaRPr>
          </a:p>
          <a:p>
            <a:pPr algn="ctr"/>
            <a:r>
              <a:rPr lang="ru-RU" sz="2200" dirty="0" smtClean="0">
                <a:solidFill>
                  <a:srgbClr val="002060"/>
                </a:solidFill>
                <a:latin typeface="+mj-lt"/>
              </a:rPr>
              <a:t>вузов </a:t>
            </a:r>
            <a:r>
              <a:rPr lang="ru-RU" sz="2200" dirty="0">
                <a:solidFill>
                  <a:srgbClr val="002060"/>
                </a:solidFill>
                <a:latin typeface="+mj-lt"/>
              </a:rPr>
              <a:t>в составлении </a:t>
            </a:r>
            <a:r>
              <a:rPr lang="ru-RU" sz="2200" dirty="0">
                <a:solidFill>
                  <a:srgbClr val="FF0000"/>
                </a:solidFill>
                <a:latin typeface="+mj-lt"/>
              </a:rPr>
              <a:t>среднесрочного прогноза</a:t>
            </a:r>
          </a:p>
          <a:p>
            <a:pPr algn="ctr"/>
            <a:r>
              <a:rPr lang="ru-RU" sz="2200" dirty="0">
                <a:solidFill>
                  <a:srgbClr val="FF0000"/>
                </a:solidFill>
                <a:latin typeface="+mj-lt"/>
              </a:rPr>
              <a:t>потребности </a:t>
            </a:r>
            <a:endParaRPr lang="ru-RU" sz="2200" dirty="0" smtClean="0">
              <a:solidFill>
                <a:srgbClr val="FF0000"/>
              </a:solidFill>
              <a:latin typeface="+mj-lt"/>
            </a:endParaRPr>
          </a:p>
          <a:p>
            <a:pPr algn="ctr"/>
            <a:r>
              <a:rPr lang="ru-RU" sz="2200" dirty="0" smtClean="0">
                <a:solidFill>
                  <a:srgbClr val="002060"/>
                </a:solidFill>
                <a:latin typeface="+mj-lt"/>
              </a:rPr>
              <a:t>железнодорожного </a:t>
            </a:r>
          </a:p>
          <a:p>
            <a:pPr algn="ctr"/>
            <a:r>
              <a:rPr lang="ru-RU" sz="2200" dirty="0" smtClean="0">
                <a:solidFill>
                  <a:srgbClr val="002060"/>
                </a:solidFill>
                <a:latin typeface="+mj-lt"/>
              </a:rPr>
              <a:t>транспорта </a:t>
            </a:r>
            <a:r>
              <a:rPr lang="ru-RU" sz="2200" dirty="0">
                <a:solidFill>
                  <a:srgbClr val="002060"/>
                </a:solidFill>
                <a:latin typeface="+mj-lt"/>
              </a:rPr>
              <a:t>в кадрах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6023992" y="1772816"/>
            <a:ext cx="779205" cy="670618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767408" y="3390740"/>
            <a:ext cx="10801200" cy="311021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rgbClr val="FF0000"/>
              </a:solidFill>
            </a:endParaRPr>
          </a:p>
          <a:p>
            <a:pPr algn="ctr"/>
            <a:endParaRPr lang="ru-RU" sz="2400" dirty="0">
              <a:solidFill>
                <a:srgbClr val="FF0000"/>
              </a:solidFill>
            </a:endParaRPr>
          </a:p>
          <a:p>
            <a:pPr algn="ctr"/>
            <a:r>
              <a:rPr lang="ru-RU" sz="2800" dirty="0">
                <a:solidFill>
                  <a:srgbClr val="FF0000"/>
                </a:solidFill>
              </a:rPr>
              <a:t>Актуально: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200" dirty="0" smtClean="0">
                <a:solidFill>
                  <a:srgbClr val="FF0000"/>
                </a:solidFill>
              </a:rPr>
              <a:t>Профессиональные стандарты </a:t>
            </a:r>
            <a:r>
              <a:rPr lang="ru-RU" sz="2200" dirty="0">
                <a:solidFill>
                  <a:srgbClr val="002060"/>
                </a:solidFill>
              </a:rPr>
              <a:t>– </a:t>
            </a:r>
            <a:r>
              <a:rPr lang="ru-RU" sz="2200" dirty="0" smtClean="0">
                <a:solidFill>
                  <a:srgbClr val="002060"/>
                </a:solidFill>
              </a:rPr>
              <a:t>основа </a:t>
            </a:r>
            <a:r>
              <a:rPr lang="ru-RU" sz="2200" dirty="0" err="1" smtClean="0">
                <a:solidFill>
                  <a:srgbClr val="002060"/>
                </a:solidFill>
              </a:rPr>
              <a:t>специалитета</a:t>
            </a:r>
            <a:endParaRPr lang="ru-RU" sz="22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200" dirty="0">
                <a:solidFill>
                  <a:srgbClr val="002060"/>
                </a:solidFill>
              </a:rPr>
              <a:t>Открытие специальностей </a:t>
            </a:r>
            <a:r>
              <a:rPr lang="ru-RU" sz="2200" dirty="0">
                <a:solidFill>
                  <a:srgbClr val="FF0000"/>
                </a:solidFill>
              </a:rPr>
              <a:t>«Правовое обеспечение транспортной</a:t>
            </a:r>
          </a:p>
          <a:p>
            <a:r>
              <a:rPr lang="ru-RU" sz="2200" dirty="0">
                <a:solidFill>
                  <a:srgbClr val="FF0000"/>
                </a:solidFill>
              </a:rPr>
              <a:t>      деятельности» и «Экономика транспорта»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200" dirty="0">
                <a:solidFill>
                  <a:srgbClr val="002060"/>
                </a:solidFill>
              </a:rPr>
              <a:t>Новые специальности, связанные с развитием </a:t>
            </a:r>
            <a:r>
              <a:rPr lang="ru-RU" sz="2200" dirty="0" err="1">
                <a:solidFill>
                  <a:srgbClr val="002060"/>
                </a:solidFill>
              </a:rPr>
              <a:t>интермодальных</a:t>
            </a:r>
            <a:r>
              <a:rPr lang="ru-RU" sz="2200" dirty="0">
                <a:solidFill>
                  <a:srgbClr val="002060"/>
                </a:solidFill>
              </a:rPr>
              <a:t> и </a:t>
            </a:r>
            <a:r>
              <a:rPr lang="ru-RU" sz="2200" dirty="0" err="1">
                <a:solidFill>
                  <a:srgbClr val="002060"/>
                </a:solidFill>
              </a:rPr>
              <a:t>мультимодальных</a:t>
            </a:r>
            <a:r>
              <a:rPr lang="ru-RU" sz="2200" dirty="0">
                <a:solidFill>
                  <a:srgbClr val="002060"/>
                </a:solidFill>
              </a:rPr>
              <a:t> технологий перевозок, взаимодействием транспортно-логистических систем различных видов транспорта, интеграцией в мировую транспортную систему.</a:t>
            </a:r>
          </a:p>
          <a:p>
            <a:endParaRPr lang="ru-RU" sz="2000" dirty="0">
              <a:solidFill>
                <a:srgbClr val="002060"/>
              </a:solidFill>
            </a:endParaRPr>
          </a:p>
          <a:p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37600" y="6520259"/>
            <a:ext cx="2844800" cy="365125"/>
          </a:xfrm>
        </p:spPr>
        <p:txBody>
          <a:bodyPr/>
          <a:lstStyle/>
          <a:p>
            <a:pPr>
              <a:defRPr/>
            </a:pPr>
            <a:fld id="{A035314F-ADD3-424C-84BA-0CAD15DBDFD2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5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05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27448" y="159948"/>
            <a:ext cx="10225136" cy="724384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lnSpc>
                <a:spcPts val="2080"/>
              </a:lnSpc>
              <a:defRPr/>
            </a:pP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800" dirty="0">
                <a:solidFill>
                  <a:srgbClr val="002060"/>
                </a:solidFill>
              </a:rPr>
              <a:t>Актуально</a:t>
            </a:r>
          </a:p>
        </p:txBody>
      </p:sp>
      <p:sp>
        <p:nvSpPr>
          <p:cNvPr id="14" name="Номер слайда 36"/>
          <p:cNvSpPr txBox="1">
            <a:spLocks/>
          </p:cNvSpPr>
          <p:nvPr/>
        </p:nvSpPr>
        <p:spPr>
          <a:xfrm>
            <a:off x="1487488" y="159948"/>
            <a:ext cx="802886" cy="305511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800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27448" y="1268760"/>
            <a:ext cx="10225136" cy="460851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2800" dirty="0" smtClean="0">
                <a:solidFill>
                  <a:srgbClr val="FF0000"/>
                </a:solidFill>
              </a:rPr>
              <a:t>Создание </a:t>
            </a:r>
            <a:r>
              <a:rPr lang="ru-RU" sz="2800" dirty="0">
                <a:solidFill>
                  <a:srgbClr val="FF0000"/>
                </a:solidFill>
              </a:rPr>
              <a:t>при ОСЖД: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300" dirty="0">
                <a:solidFill>
                  <a:srgbClr val="FF0000"/>
                </a:solidFill>
              </a:rPr>
              <a:t>Органа, координирующего деятельность </a:t>
            </a:r>
            <a:r>
              <a:rPr lang="ru-RU" sz="2300" dirty="0">
                <a:solidFill>
                  <a:srgbClr val="002060"/>
                </a:solidFill>
              </a:rPr>
              <a:t>учебных заведений стран ОСЖД в рамках работы комиссий и рабочих групп ОСЖД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300" dirty="0">
                <a:solidFill>
                  <a:srgbClr val="FF0000"/>
                </a:solidFill>
              </a:rPr>
              <a:t>Международной системы аккредитации </a:t>
            </a:r>
            <a:r>
              <a:rPr lang="ru-RU" sz="2300" dirty="0">
                <a:solidFill>
                  <a:srgbClr val="002060"/>
                </a:solidFill>
              </a:rPr>
              <a:t>образовательных программ железнодорожных и логистических специальностей и </a:t>
            </a:r>
            <a:r>
              <a:rPr lang="ru-RU" sz="2300" dirty="0" smtClean="0">
                <a:solidFill>
                  <a:srgbClr val="002060"/>
                </a:solidFill>
              </a:rPr>
              <a:t>направлений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300" dirty="0" smtClean="0">
                <a:solidFill>
                  <a:srgbClr val="FF0000"/>
                </a:solidFill>
              </a:rPr>
              <a:t>Международной </a:t>
            </a:r>
            <a:r>
              <a:rPr lang="ru-RU" sz="2300" dirty="0">
                <a:solidFill>
                  <a:srgbClr val="FF0000"/>
                </a:solidFill>
              </a:rPr>
              <a:t>ассоциации </a:t>
            </a:r>
            <a:r>
              <a:rPr lang="ru-RU" sz="2300" dirty="0">
                <a:solidFill>
                  <a:srgbClr val="002060"/>
                </a:solidFill>
              </a:rPr>
              <a:t>учебных заведений железнодорожного транспорта </a:t>
            </a:r>
            <a:r>
              <a:rPr lang="ru-RU" sz="2300" dirty="0" smtClean="0">
                <a:solidFill>
                  <a:srgbClr val="002060"/>
                </a:solidFill>
              </a:rPr>
              <a:t>(либо транспортные вузы стран СНГ – присоединённые члены Ассоциации вузов транспорта России)</a:t>
            </a:r>
            <a:endParaRPr lang="ru-RU" sz="2300" dirty="0">
              <a:solidFill>
                <a:srgbClr val="00206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35314F-ADD3-424C-84BA-0CAD15DBDFD2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6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73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3"/>
          <p:cNvSpPr>
            <a:spLocks noChangeArrowheads="1"/>
          </p:cNvSpPr>
          <p:nvPr/>
        </p:nvSpPr>
        <p:spPr bwMode="gray">
          <a:xfrm rot="5400000">
            <a:off x="2726749" y="2075623"/>
            <a:ext cx="3609274" cy="2418723"/>
          </a:xfrm>
          <a:prstGeom prst="upArrow">
            <a:avLst>
              <a:gd name="adj1" fmla="val 57824"/>
              <a:gd name="adj2" fmla="val 54398"/>
            </a:avLst>
          </a:prstGeom>
          <a:gradFill rotWithShape="1">
            <a:gsLst>
              <a:gs pos="0">
                <a:srgbClr val="8F8CD2"/>
              </a:gs>
              <a:gs pos="100000">
                <a:srgbClr val="8F8CD2">
                  <a:gamma/>
                  <a:tint val="0"/>
                  <a:invGamma/>
                  <a:alpha val="0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gray">
          <a:xfrm>
            <a:off x="1553883" y="2519969"/>
            <a:ext cx="1157741" cy="765015"/>
          </a:xfrm>
          <a:prstGeom prst="roundRect">
            <a:avLst>
              <a:gd name="adj" fmla="val 10347"/>
            </a:avLst>
          </a:prstGeom>
          <a:gradFill rotWithShape="1">
            <a:gsLst>
              <a:gs pos="0">
                <a:srgbClr val="CCECFF"/>
              </a:gs>
              <a:gs pos="100000">
                <a:srgbClr val="CCECFF">
                  <a:gamma/>
                  <a:tint val="0"/>
                  <a:invGamma/>
                </a:srgbClr>
              </a:gs>
            </a:gsLst>
            <a:lin ang="18900000" scaled="1"/>
          </a:gradFill>
          <a:ln w="50800">
            <a:solidFill>
              <a:srgbClr val="7099E2"/>
            </a:solidFill>
            <a:round/>
            <a:headEnd/>
            <a:tailEnd/>
          </a:ln>
          <a:effectLst>
            <a:outerShdw dist="107763" dir="2700000" algn="ctr" rotWithShape="0">
              <a:srgbClr val="C0C0C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3717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Freeform 6"/>
          <p:cNvSpPr>
            <a:spLocks/>
          </p:cNvSpPr>
          <p:nvPr/>
        </p:nvSpPr>
        <p:spPr bwMode="gray">
          <a:xfrm>
            <a:off x="2582650" y="2276872"/>
            <a:ext cx="272990" cy="512136"/>
          </a:xfrm>
          <a:custGeom>
            <a:avLst/>
            <a:gdLst/>
            <a:ahLst/>
            <a:cxnLst>
              <a:cxn ang="0">
                <a:pos x="72" y="5"/>
              </a:cxn>
              <a:cxn ang="0">
                <a:pos x="30" y="32"/>
              </a:cxn>
              <a:cxn ang="0">
                <a:pos x="4" y="75"/>
              </a:cxn>
              <a:cxn ang="0">
                <a:pos x="0" y="509"/>
              </a:cxn>
              <a:cxn ang="0">
                <a:pos x="1" y="516"/>
              </a:cxn>
              <a:cxn ang="0">
                <a:pos x="9" y="533"/>
              </a:cxn>
              <a:cxn ang="0">
                <a:pos x="26" y="550"/>
              </a:cxn>
              <a:cxn ang="0">
                <a:pos x="56" y="557"/>
              </a:cxn>
              <a:cxn ang="0">
                <a:pos x="84" y="551"/>
              </a:cxn>
              <a:cxn ang="0">
                <a:pos x="100" y="534"/>
              </a:cxn>
              <a:cxn ang="0">
                <a:pos x="106" y="516"/>
              </a:cxn>
              <a:cxn ang="0">
                <a:pos x="108" y="503"/>
              </a:cxn>
              <a:cxn ang="0">
                <a:pos x="108" y="166"/>
              </a:cxn>
              <a:cxn ang="0">
                <a:pos x="135" y="1066"/>
              </a:cxn>
              <a:cxn ang="0">
                <a:pos x="138" y="1073"/>
              </a:cxn>
              <a:cxn ang="0">
                <a:pos x="151" y="1089"/>
              </a:cxn>
              <a:cxn ang="0">
                <a:pos x="174" y="1105"/>
              </a:cxn>
              <a:cxn ang="0">
                <a:pos x="199" y="1111"/>
              </a:cxn>
              <a:cxn ang="0">
                <a:pos x="227" y="1110"/>
              </a:cxn>
              <a:cxn ang="0">
                <a:pos x="255" y="1097"/>
              </a:cxn>
              <a:cxn ang="0">
                <a:pos x="272" y="1080"/>
              </a:cxn>
              <a:cxn ang="0">
                <a:pos x="278" y="1068"/>
              </a:cxn>
              <a:cxn ang="0">
                <a:pos x="279" y="499"/>
              </a:cxn>
              <a:cxn ang="0">
                <a:pos x="302" y="503"/>
              </a:cxn>
              <a:cxn ang="0">
                <a:pos x="302" y="534"/>
              </a:cxn>
              <a:cxn ang="0">
                <a:pos x="304" y="590"/>
              </a:cxn>
              <a:cxn ang="0">
                <a:pos x="304" y="664"/>
              </a:cxn>
              <a:cxn ang="0">
                <a:pos x="304" y="750"/>
              </a:cxn>
              <a:cxn ang="0">
                <a:pos x="304" y="838"/>
              </a:cxn>
              <a:cxn ang="0">
                <a:pos x="305" y="926"/>
              </a:cxn>
              <a:cxn ang="0">
                <a:pos x="305" y="1004"/>
              </a:cxn>
              <a:cxn ang="0">
                <a:pos x="305" y="1066"/>
              </a:cxn>
              <a:cxn ang="0">
                <a:pos x="306" y="1073"/>
              </a:cxn>
              <a:cxn ang="0">
                <a:pos x="315" y="1088"/>
              </a:cxn>
              <a:cxn ang="0">
                <a:pos x="335" y="1103"/>
              </a:cxn>
              <a:cxn ang="0">
                <a:pos x="372" y="1111"/>
              </a:cxn>
              <a:cxn ang="0">
                <a:pos x="408" y="1103"/>
              </a:cxn>
              <a:cxn ang="0">
                <a:pos x="429" y="1089"/>
              </a:cxn>
              <a:cxn ang="0">
                <a:pos x="437" y="1073"/>
              </a:cxn>
              <a:cxn ang="0">
                <a:pos x="438" y="1067"/>
              </a:cxn>
              <a:cxn ang="0">
                <a:pos x="466" y="166"/>
              </a:cxn>
              <a:cxn ang="0">
                <a:pos x="468" y="503"/>
              </a:cxn>
              <a:cxn ang="0">
                <a:pos x="472" y="517"/>
              </a:cxn>
              <a:cxn ang="0">
                <a:pos x="483" y="537"/>
              </a:cxn>
              <a:cxn ang="0">
                <a:pos x="505" y="551"/>
              </a:cxn>
              <a:cxn ang="0">
                <a:pos x="536" y="551"/>
              </a:cxn>
              <a:cxn ang="0">
                <a:pos x="557" y="537"/>
              </a:cxn>
              <a:cxn ang="0">
                <a:pos x="570" y="517"/>
              </a:cxn>
              <a:cxn ang="0">
                <a:pos x="573" y="508"/>
              </a:cxn>
              <a:cxn ang="0">
                <a:pos x="572" y="68"/>
              </a:cxn>
              <a:cxn ang="0">
                <a:pos x="546" y="28"/>
              </a:cxn>
              <a:cxn ang="0">
                <a:pos x="506" y="4"/>
              </a:cxn>
              <a:cxn ang="0">
                <a:pos x="94" y="0"/>
              </a:cxn>
            </a:cxnLst>
            <a:rect l="0" t="0" r="r" b="b"/>
            <a:pathLst>
              <a:path w="573" h="1111">
                <a:moveTo>
                  <a:pt x="94" y="0"/>
                </a:moveTo>
                <a:lnTo>
                  <a:pt x="72" y="5"/>
                </a:lnTo>
                <a:lnTo>
                  <a:pt x="50" y="16"/>
                </a:lnTo>
                <a:lnTo>
                  <a:pt x="30" y="32"/>
                </a:lnTo>
                <a:lnTo>
                  <a:pt x="15" y="53"/>
                </a:lnTo>
                <a:lnTo>
                  <a:pt x="4" y="75"/>
                </a:lnTo>
                <a:lnTo>
                  <a:pt x="0" y="99"/>
                </a:lnTo>
                <a:lnTo>
                  <a:pt x="0" y="509"/>
                </a:lnTo>
                <a:lnTo>
                  <a:pt x="0" y="511"/>
                </a:lnTo>
                <a:lnTo>
                  <a:pt x="1" y="516"/>
                </a:lnTo>
                <a:lnTo>
                  <a:pt x="4" y="525"/>
                </a:lnTo>
                <a:lnTo>
                  <a:pt x="9" y="533"/>
                </a:lnTo>
                <a:lnTo>
                  <a:pt x="16" y="543"/>
                </a:lnTo>
                <a:lnTo>
                  <a:pt x="26" y="550"/>
                </a:lnTo>
                <a:lnTo>
                  <a:pt x="39" y="556"/>
                </a:lnTo>
                <a:lnTo>
                  <a:pt x="56" y="557"/>
                </a:lnTo>
                <a:lnTo>
                  <a:pt x="72" y="556"/>
                </a:lnTo>
                <a:lnTo>
                  <a:pt x="84" y="551"/>
                </a:lnTo>
                <a:lnTo>
                  <a:pt x="92" y="543"/>
                </a:lnTo>
                <a:lnTo>
                  <a:pt x="100" y="534"/>
                </a:lnTo>
                <a:lnTo>
                  <a:pt x="103" y="525"/>
                </a:lnTo>
                <a:lnTo>
                  <a:pt x="106" y="516"/>
                </a:lnTo>
                <a:lnTo>
                  <a:pt x="107" y="508"/>
                </a:lnTo>
                <a:lnTo>
                  <a:pt x="108" y="503"/>
                </a:lnTo>
                <a:lnTo>
                  <a:pt x="108" y="500"/>
                </a:lnTo>
                <a:lnTo>
                  <a:pt x="108" y="166"/>
                </a:lnTo>
                <a:lnTo>
                  <a:pt x="134" y="167"/>
                </a:lnTo>
                <a:lnTo>
                  <a:pt x="135" y="1066"/>
                </a:lnTo>
                <a:lnTo>
                  <a:pt x="136" y="1068"/>
                </a:lnTo>
                <a:lnTo>
                  <a:pt x="138" y="1073"/>
                </a:lnTo>
                <a:lnTo>
                  <a:pt x="143" y="1080"/>
                </a:lnTo>
                <a:lnTo>
                  <a:pt x="151" y="1089"/>
                </a:lnTo>
                <a:lnTo>
                  <a:pt x="162" y="1097"/>
                </a:lnTo>
                <a:lnTo>
                  <a:pt x="174" y="1105"/>
                </a:lnTo>
                <a:lnTo>
                  <a:pt x="189" y="1110"/>
                </a:lnTo>
                <a:lnTo>
                  <a:pt x="199" y="1111"/>
                </a:lnTo>
                <a:lnTo>
                  <a:pt x="217" y="1111"/>
                </a:lnTo>
                <a:lnTo>
                  <a:pt x="227" y="1110"/>
                </a:lnTo>
                <a:lnTo>
                  <a:pt x="243" y="1105"/>
                </a:lnTo>
                <a:lnTo>
                  <a:pt x="255" y="1097"/>
                </a:lnTo>
                <a:lnTo>
                  <a:pt x="265" y="1089"/>
                </a:lnTo>
                <a:lnTo>
                  <a:pt x="272" y="1080"/>
                </a:lnTo>
                <a:lnTo>
                  <a:pt x="276" y="1073"/>
                </a:lnTo>
                <a:lnTo>
                  <a:pt x="278" y="1068"/>
                </a:lnTo>
                <a:lnTo>
                  <a:pt x="279" y="1066"/>
                </a:lnTo>
                <a:lnTo>
                  <a:pt x="279" y="499"/>
                </a:lnTo>
                <a:lnTo>
                  <a:pt x="302" y="499"/>
                </a:lnTo>
                <a:lnTo>
                  <a:pt x="302" y="503"/>
                </a:lnTo>
                <a:lnTo>
                  <a:pt x="302" y="515"/>
                </a:lnTo>
                <a:lnTo>
                  <a:pt x="302" y="534"/>
                </a:lnTo>
                <a:lnTo>
                  <a:pt x="302" y="560"/>
                </a:lnTo>
                <a:lnTo>
                  <a:pt x="304" y="590"/>
                </a:lnTo>
                <a:lnTo>
                  <a:pt x="304" y="626"/>
                </a:lnTo>
                <a:lnTo>
                  <a:pt x="304" y="664"/>
                </a:lnTo>
                <a:lnTo>
                  <a:pt x="304" y="706"/>
                </a:lnTo>
                <a:lnTo>
                  <a:pt x="304" y="750"/>
                </a:lnTo>
                <a:lnTo>
                  <a:pt x="304" y="793"/>
                </a:lnTo>
                <a:lnTo>
                  <a:pt x="304" y="838"/>
                </a:lnTo>
                <a:lnTo>
                  <a:pt x="305" y="882"/>
                </a:lnTo>
                <a:lnTo>
                  <a:pt x="305" y="926"/>
                </a:lnTo>
                <a:lnTo>
                  <a:pt x="305" y="966"/>
                </a:lnTo>
                <a:lnTo>
                  <a:pt x="305" y="1004"/>
                </a:lnTo>
                <a:lnTo>
                  <a:pt x="305" y="1037"/>
                </a:lnTo>
                <a:lnTo>
                  <a:pt x="305" y="1066"/>
                </a:lnTo>
                <a:lnTo>
                  <a:pt x="305" y="1067"/>
                </a:lnTo>
                <a:lnTo>
                  <a:pt x="306" y="1073"/>
                </a:lnTo>
                <a:lnTo>
                  <a:pt x="310" y="1079"/>
                </a:lnTo>
                <a:lnTo>
                  <a:pt x="315" y="1088"/>
                </a:lnTo>
                <a:lnTo>
                  <a:pt x="323" y="1096"/>
                </a:lnTo>
                <a:lnTo>
                  <a:pt x="335" y="1103"/>
                </a:lnTo>
                <a:lnTo>
                  <a:pt x="351" y="1108"/>
                </a:lnTo>
                <a:lnTo>
                  <a:pt x="372" y="1111"/>
                </a:lnTo>
                <a:lnTo>
                  <a:pt x="392" y="1108"/>
                </a:lnTo>
                <a:lnTo>
                  <a:pt x="408" y="1103"/>
                </a:lnTo>
                <a:lnTo>
                  <a:pt x="420" y="1096"/>
                </a:lnTo>
                <a:lnTo>
                  <a:pt x="429" y="1089"/>
                </a:lnTo>
                <a:lnTo>
                  <a:pt x="434" y="1080"/>
                </a:lnTo>
                <a:lnTo>
                  <a:pt x="437" y="1073"/>
                </a:lnTo>
                <a:lnTo>
                  <a:pt x="438" y="1068"/>
                </a:lnTo>
                <a:lnTo>
                  <a:pt x="438" y="1067"/>
                </a:lnTo>
                <a:lnTo>
                  <a:pt x="440" y="166"/>
                </a:lnTo>
                <a:lnTo>
                  <a:pt x="466" y="166"/>
                </a:lnTo>
                <a:lnTo>
                  <a:pt x="466" y="500"/>
                </a:lnTo>
                <a:lnTo>
                  <a:pt x="468" y="503"/>
                </a:lnTo>
                <a:lnTo>
                  <a:pt x="469" y="509"/>
                </a:lnTo>
                <a:lnTo>
                  <a:pt x="472" y="517"/>
                </a:lnTo>
                <a:lnTo>
                  <a:pt x="477" y="527"/>
                </a:lnTo>
                <a:lnTo>
                  <a:pt x="483" y="537"/>
                </a:lnTo>
                <a:lnTo>
                  <a:pt x="493" y="545"/>
                </a:lnTo>
                <a:lnTo>
                  <a:pt x="505" y="551"/>
                </a:lnTo>
                <a:lnTo>
                  <a:pt x="520" y="554"/>
                </a:lnTo>
                <a:lnTo>
                  <a:pt x="536" y="551"/>
                </a:lnTo>
                <a:lnTo>
                  <a:pt x="548" y="545"/>
                </a:lnTo>
                <a:lnTo>
                  <a:pt x="557" y="537"/>
                </a:lnTo>
                <a:lnTo>
                  <a:pt x="563" y="527"/>
                </a:lnTo>
                <a:lnTo>
                  <a:pt x="570" y="517"/>
                </a:lnTo>
                <a:lnTo>
                  <a:pt x="573" y="510"/>
                </a:lnTo>
                <a:lnTo>
                  <a:pt x="573" y="508"/>
                </a:lnTo>
                <a:lnTo>
                  <a:pt x="573" y="79"/>
                </a:lnTo>
                <a:lnTo>
                  <a:pt x="572" y="68"/>
                </a:lnTo>
                <a:lnTo>
                  <a:pt x="561" y="47"/>
                </a:lnTo>
                <a:lnTo>
                  <a:pt x="546" y="28"/>
                </a:lnTo>
                <a:lnTo>
                  <a:pt x="528" y="14"/>
                </a:lnTo>
                <a:lnTo>
                  <a:pt x="506" y="4"/>
                </a:lnTo>
                <a:lnTo>
                  <a:pt x="485" y="0"/>
                </a:lnTo>
                <a:lnTo>
                  <a:pt x="94" y="0"/>
                </a:lnTo>
                <a:lnTo>
                  <a:pt x="94" y="0"/>
                </a:lnTo>
                <a:close/>
              </a:path>
            </a:pathLst>
          </a:custGeom>
          <a:solidFill>
            <a:srgbClr val="7099E2"/>
          </a:solidFill>
          <a:ln w="0">
            <a:noFill/>
            <a:prstDash val="solid"/>
            <a:round/>
            <a:headEnd/>
            <a:tailEnd/>
          </a:ln>
          <a:effectLst>
            <a:outerShdw dist="91581" dir="3378596" algn="ctr" rotWithShape="0">
              <a:srgbClr val="C0C0C0">
                <a:alpha val="50000"/>
              </a:srgb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9" name="Freeform 5"/>
          <p:cNvSpPr>
            <a:spLocks/>
          </p:cNvSpPr>
          <p:nvPr/>
        </p:nvSpPr>
        <p:spPr bwMode="gray">
          <a:xfrm>
            <a:off x="2655908" y="2132856"/>
            <a:ext cx="127724" cy="134940"/>
          </a:xfrm>
          <a:custGeom>
            <a:avLst/>
            <a:gdLst/>
            <a:ahLst/>
            <a:cxnLst>
              <a:cxn ang="0">
                <a:pos x="133" y="0"/>
              </a:cxn>
              <a:cxn ang="0">
                <a:pos x="161" y="3"/>
              </a:cxn>
              <a:cxn ang="0">
                <a:pos x="186" y="12"/>
              </a:cxn>
              <a:cxn ang="0">
                <a:pos x="209" y="25"/>
              </a:cxn>
              <a:cxn ang="0">
                <a:pos x="228" y="42"/>
              </a:cxn>
              <a:cxn ang="0">
                <a:pos x="245" y="64"/>
              </a:cxn>
              <a:cxn ang="0">
                <a:pos x="257" y="88"/>
              </a:cxn>
              <a:cxn ang="0">
                <a:pos x="265" y="116"/>
              </a:cxn>
              <a:cxn ang="0">
                <a:pos x="267" y="146"/>
              </a:cxn>
              <a:cxn ang="0">
                <a:pos x="265" y="175"/>
              </a:cxn>
              <a:cxn ang="0">
                <a:pos x="257" y="203"/>
              </a:cxn>
              <a:cxn ang="0">
                <a:pos x="245" y="227"/>
              </a:cxn>
              <a:cxn ang="0">
                <a:pos x="228" y="249"/>
              </a:cxn>
              <a:cxn ang="0">
                <a:pos x="209" y="267"/>
              </a:cxn>
              <a:cxn ang="0">
                <a:pos x="186" y="281"/>
              </a:cxn>
              <a:cxn ang="0">
                <a:pos x="161" y="289"/>
              </a:cxn>
              <a:cxn ang="0">
                <a:pos x="133" y="292"/>
              </a:cxn>
              <a:cxn ang="0">
                <a:pos x="103" y="288"/>
              </a:cxn>
              <a:cxn ang="0">
                <a:pos x="75" y="277"/>
              </a:cxn>
              <a:cxn ang="0">
                <a:pos x="51" y="260"/>
              </a:cxn>
              <a:cxn ang="0">
                <a:pos x="29" y="237"/>
              </a:cxn>
              <a:cxn ang="0">
                <a:pos x="13" y="210"/>
              </a:cxn>
              <a:cxn ang="0">
                <a:pos x="4" y="178"/>
              </a:cxn>
              <a:cxn ang="0">
                <a:pos x="0" y="146"/>
              </a:cxn>
              <a:cxn ang="0">
                <a:pos x="4" y="113"/>
              </a:cxn>
              <a:cxn ang="0">
                <a:pos x="13" y="81"/>
              </a:cxn>
              <a:cxn ang="0">
                <a:pos x="29" y="54"/>
              </a:cxn>
              <a:cxn ang="0">
                <a:pos x="51" y="32"/>
              </a:cxn>
              <a:cxn ang="0">
                <a:pos x="75" y="14"/>
              </a:cxn>
              <a:cxn ang="0">
                <a:pos x="103" y="3"/>
              </a:cxn>
              <a:cxn ang="0">
                <a:pos x="133" y="0"/>
              </a:cxn>
            </a:cxnLst>
            <a:rect l="0" t="0" r="r" b="b"/>
            <a:pathLst>
              <a:path w="267" h="292">
                <a:moveTo>
                  <a:pt x="133" y="0"/>
                </a:moveTo>
                <a:lnTo>
                  <a:pt x="161" y="3"/>
                </a:lnTo>
                <a:lnTo>
                  <a:pt x="186" y="12"/>
                </a:lnTo>
                <a:lnTo>
                  <a:pt x="209" y="25"/>
                </a:lnTo>
                <a:lnTo>
                  <a:pt x="228" y="42"/>
                </a:lnTo>
                <a:lnTo>
                  <a:pt x="245" y="64"/>
                </a:lnTo>
                <a:lnTo>
                  <a:pt x="257" y="88"/>
                </a:lnTo>
                <a:lnTo>
                  <a:pt x="265" y="116"/>
                </a:lnTo>
                <a:lnTo>
                  <a:pt x="267" y="146"/>
                </a:lnTo>
                <a:lnTo>
                  <a:pt x="265" y="175"/>
                </a:lnTo>
                <a:lnTo>
                  <a:pt x="257" y="203"/>
                </a:lnTo>
                <a:lnTo>
                  <a:pt x="245" y="227"/>
                </a:lnTo>
                <a:lnTo>
                  <a:pt x="228" y="249"/>
                </a:lnTo>
                <a:lnTo>
                  <a:pt x="209" y="267"/>
                </a:lnTo>
                <a:lnTo>
                  <a:pt x="186" y="281"/>
                </a:lnTo>
                <a:lnTo>
                  <a:pt x="161" y="289"/>
                </a:lnTo>
                <a:lnTo>
                  <a:pt x="133" y="292"/>
                </a:lnTo>
                <a:lnTo>
                  <a:pt x="103" y="288"/>
                </a:lnTo>
                <a:lnTo>
                  <a:pt x="75" y="277"/>
                </a:lnTo>
                <a:lnTo>
                  <a:pt x="51" y="260"/>
                </a:lnTo>
                <a:lnTo>
                  <a:pt x="29" y="237"/>
                </a:lnTo>
                <a:lnTo>
                  <a:pt x="13" y="210"/>
                </a:lnTo>
                <a:lnTo>
                  <a:pt x="4" y="178"/>
                </a:lnTo>
                <a:lnTo>
                  <a:pt x="0" y="146"/>
                </a:lnTo>
                <a:lnTo>
                  <a:pt x="4" y="113"/>
                </a:lnTo>
                <a:lnTo>
                  <a:pt x="13" y="81"/>
                </a:lnTo>
                <a:lnTo>
                  <a:pt x="29" y="54"/>
                </a:lnTo>
                <a:lnTo>
                  <a:pt x="51" y="32"/>
                </a:lnTo>
                <a:lnTo>
                  <a:pt x="75" y="14"/>
                </a:lnTo>
                <a:lnTo>
                  <a:pt x="103" y="3"/>
                </a:lnTo>
                <a:lnTo>
                  <a:pt x="133" y="0"/>
                </a:lnTo>
                <a:close/>
              </a:path>
            </a:pathLst>
          </a:custGeom>
          <a:solidFill>
            <a:srgbClr val="7099E2"/>
          </a:solidFill>
          <a:ln w="0">
            <a:noFill/>
            <a:prstDash val="solid"/>
            <a:round/>
            <a:headEnd/>
            <a:tailEnd/>
          </a:ln>
          <a:effectLst>
            <a:outerShdw dist="91581" dir="3378596" algn="ctr" rotWithShape="0">
              <a:srgbClr val="C0C0C0">
                <a:alpha val="50000"/>
              </a:srgbClr>
            </a:outerShdw>
          </a:effectLst>
        </p:spPr>
        <p:txBody>
          <a:bodyPr/>
          <a:lstStyle/>
          <a:p>
            <a:endParaRPr lang="ru-RU"/>
          </a:p>
        </p:txBody>
      </p:sp>
      <p:grpSp>
        <p:nvGrpSpPr>
          <p:cNvPr id="10" name="Group 15"/>
          <p:cNvGrpSpPr>
            <a:grpSpLocks/>
          </p:cNvGrpSpPr>
          <p:nvPr/>
        </p:nvGrpSpPr>
        <p:grpSpPr bwMode="auto">
          <a:xfrm>
            <a:off x="2927648" y="2924944"/>
            <a:ext cx="1224136" cy="1041915"/>
            <a:chOff x="2880" y="1344"/>
            <a:chExt cx="2126" cy="1968"/>
          </a:xfrm>
        </p:grpSpPr>
        <p:sp>
          <p:nvSpPr>
            <p:cNvPr id="11" name="AutoShape 10"/>
            <p:cNvSpPr>
              <a:spLocks noChangeArrowheads="1"/>
            </p:cNvSpPr>
            <p:nvPr/>
          </p:nvSpPr>
          <p:spPr bwMode="gray">
            <a:xfrm>
              <a:off x="2894" y="1872"/>
              <a:ext cx="2112" cy="1440"/>
            </a:xfrm>
            <a:prstGeom prst="roundRect">
              <a:avLst>
                <a:gd name="adj" fmla="val 10347"/>
              </a:avLst>
            </a:prstGeom>
            <a:gradFill rotWithShape="1">
              <a:gsLst>
                <a:gs pos="0">
                  <a:srgbClr val="D8F4BE">
                    <a:gamma/>
                    <a:tint val="0"/>
                    <a:invGamma/>
                  </a:srgbClr>
                </a:gs>
                <a:gs pos="100000">
                  <a:srgbClr val="D8F4BE"/>
                </a:gs>
              </a:gsLst>
              <a:lin ang="2700000" scaled="1"/>
            </a:gradFill>
            <a:ln w="50800">
              <a:solidFill>
                <a:srgbClr val="44988C"/>
              </a:solidFill>
              <a:round/>
              <a:headEnd/>
              <a:tailEnd/>
            </a:ln>
            <a:effectLst>
              <a:outerShdw dist="107763" dir="2700000" algn="ctr" rotWithShape="0">
                <a:srgbClr val="C0C0C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gray">
            <a:xfrm>
              <a:off x="3352" y="2156"/>
              <a:ext cx="1632" cy="87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2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363</a:t>
              </a:r>
              <a:endPara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3" name="Group 12"/>
            <p:cNvGrpSpPr>
              <a:grpSpLocks/>
            </p:cNvGrpSpPr>
            <p:nvPr/>
          </p:nvGrpSpPr>
          <p:grpSpPr bwMode="auto">
            <a:xfrm>
              <a:off x="2880" y="1344"/>
              <a:ext cx="498" cy="1245"/>
              <a:chOff x="2880" y="1344"/>
              <a:chExt cx="498" cy="1245"/>
            </a:xfrm>
          </p:grpSpPr>
          <p:sp>
            <p:nvSpPr>
              <p:cNvPr id="14" name="Freeform 13"/>
              <p:cNvSpPr>
                <a:spLocks/>
              </p:cNvSpPr>
              <p:nvPr/>
            </p:nvSpPr>
            <p:spPr bwMode="gray">
              <a:xfrm>
                <a:off x="3001" y="1344"/>
                <a:ext cx="233" cy="254"/>
              </a:xfrm>
              <a:custGeom>
                <a:avLst/>
                <a:gdLst/>
                <a:ahLst/>
                <a:cxnLst>
                  <a:cxn ang="0">
                    <a:pos x="133" y="0"/>
                  </a:cxn>
                  <a:cxn ang="0">
                    <a:pos x="161" y="3"/>
                  </a:cxn>
                  <a:cxn ang="0">
                    <a:pos x="186" y="12"/>
                  </a:cxn>
                  <a:cxn ang="0">
                    <a:pos x="209" y="25"/>
                  </a:cxn>
                  <a:cxn ang="0">
                    <a:pos x="228" y="42"/>
                  </a:cxn>
                  <a:cxn ang="0">
                    <a:pos x="245" y="64"/>
                  </a:cxn>
                  <a:cxn ang="0">
                    <a:pos x="257" y="88"/>
                  </a:cxn>
                  <a:cxn ang="0">
                    <a:pos x="265" y="116"/>
                  </a:cxn>
                  <a:cxn ang="0">
                    <a:pos x="267" y="146"/>
                  </a:cxn>
                  <a:cxn ang="0">
                    <a:pos x="265" y="175"/>
                  </a:cxn>
                  <a:cxn ang="0">
                    <a:pos x="257" y="203"/>
                  </a:cxn>
                  <a:cxn ang="0">
                    <a:pos x="245" y="227"/>
                  </a:cxn>
                  <a:cxn ang="0">
                    <a:pos x="228" y="249"/>
                  </a:cxn>
                  <a:cxn ang="0">
                    <a:pos x="209" y="267"/>
                  </a:cxn>
                  <a:cxn ang="0">
                    <a:pos x="186" y="281"/>
                  </a:cxn>
                  <a:cxn ang="0">
                    <a:pos x="161" y="289"/>
                  </a:cxn>
                  <a:cxn ang="0">
                    <a:pos x="133" y="292"/>
                  </a:cxn>
                  <a:cxn ang="0">
                    <a:pos x="103" y="288"/>
                  </a:cxn>
                  <a:cxn ang="0">
                    <a:pos x="75" y="277"/>
                  </a:cxn>
                  <a:cxn ang="0">
                    <a:pos x="51" y="260"/>
                  </a:cxn>
                  <a:cxn ang="0">
                    <a:pos x="29" y="237"/>
                  </a:cxn>
                  <a:cxn ang="0">
                    <a:pos x="13" y="210"/>
                  </a:cxn>
                  <a:cxn ang="0">
                    <a:pos x="4" y="178"/>
                  </a:cxn>
                  <a:cxn ang="0">
                    <a:pos x="0" y="146"/>
                  </a:cxn>
                  <a:cxn ang="0">
                    <a:pos x="4" y="113"/>
                  </a:cxn>
                  <a:cxn ang="0">
                    <a:pos x="13" y="81"/>
                  </a:cxn>
                  <a:cxn ang="0">
                    <a:pos x="29" y="54"/>
                  </a:cxn>
                  <a:cxn ang="0">
                    <a:pos x="51" y="32"/>
                  </a:cxn>
                  <a:cxn ang="0">
                    <a:pos x="75" y="14"/>
                  </a:cxn>
                  <a:cxn ang="0">
                    <a:pos x="103" y="3"/>
                  </a:cxn>
                  <a:cxn ang="0">
                    <a:pos x="133" y="0"/>
                  </a:cxn>
                </a:cxnLst>
                <a:rect l="0" t="0" r="r" b="b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44988C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dist="91581" dir="3378596" algn="ctr" rotWithShape="0">
                  <a:srgbClr val="C0C0C0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eeform 14"/>
              <p:cNvSpPr>
                <a:spLocks/>
              </p:cNvSpPr>
              <p:nvPr/>
            </p:nvSpPr>
            <p:spPr bwMode="gray">
              <a:xfrm>
                <a:off x="2880" y="1625"/>
                <a:ext cx="498" cy="964"/>
              </a:xfrm>
              <a:custGeom>
                <a:avLst/>
                <a:gdLst/>
                <a:ahLst/>
                <a:cxnLst>
                  <a:cxn ang="0">
                    <a:pos x="72" y="5"/>
                  </a:cxn>
                  <a:cxn ang="0">
                    <a:pos x="30" y="32"/>
                  </a:cxn>
                  <a:cxn ang="0">
                    <a:pos x="4" y="75"/>
                  </a:cxn>
                  <a:cxn ang="0">
                    <a:pos x="0" y="509"/>
                  </a:cxn>
                  <a:cxn ang="0">
                    <a:pos x="1" y="516"/>
                  </a:cxn>
                  <a:cxn ang="0">
                    <a:pos x="9" y="533"/>
                  </a:cxn>
                  <a:cxn ang="0">
                    <a:pos x="26" y="550"/>
                  </a:cxn>
                  <a:cxn ang="0">
                    <a:pos x="56" y="557"/>
                  </a:cxn>
                  <a:cxn ang="0">
                    <a:pos x="84" y="551"/>
                  </a:cxn>
                  <a:cxn ang="0">
                    <a:pos x="100" y="534"/>
                  </a:cxn>
                  <a:cxn ang="0">
                    <a:pos x="106" y="516"/>
                  </a:cxn>
                  <a:cxn ang="0">
                    <a:pos x="108" y="503"/>
                  </a:cxn>
                  <a:cxn ang="0">
                    <a:pos x="108" y="166"/>
                  </a:cxn>
                  <a:cxn ang="0">
                    <a:pos x="135" y="1066"/>
                  </a:cxn>
                  <a:cxn ang="0">
                    <a:pos x="138" y="1073"/>
                  </a:cxn>
                  <a:cxn ang="0">
                    <a:pos x="151" y="1089"/>
                  </a:cxn>
                  <a:cxn ang="0">
                    <a:pos x="174" y="1105"/>
                  </a:cxn>
                  <a:cxn ang="0">
                    <a:pos x="199" y="1111"/>
                  </a:cxn>
                  <a:cxn ang="0">
                    <a:pos x="227" y="1110"/>
                  </a:cxn>
                  <a:cxn ang="0">
                    <a:pos x="255" y="1097"/>
                  </a:cxn>
                  <a:cxn ang="0">
                    <a:pos x="272" y="1080"/>
                  </a:cxn>
                  <a:cxn ang="0">
                    <a:pos x="278" y="1068"/>
                  </a:cxn>
                  <a:cxn ang="0">
                    <a:pos x="279" y="499"/>
                  </a:cxn>
                  <a:cxn ang="0">
                    <a:pos x="302" y="503"/>
                  </a:cxn>
                  <a:cxn ang="0">
                    <a:pos x="302" y="534"/>
                  </a:cxn>
                  <a:cxn ang="0">
                    <a:pos x="304" y="590"/>
                  </a:cxn>
                  <a:cxn ang="0">
                    <a:pos x="304" y="664"/>
                  </a:cxn>
                  <a:cxn ang="0">
                    <a:pos x="304" y="750"/>
                  </a:cxn>
                  <a:cxn ang="0">
                    <a:pos x="304" y="838"/>
                  </a:cxn>
                  <a:cxn ang="0">
                    <a:pos x="305" y="926"/>
                  </a:cxn>
                  <a:cxn ang="0">
                    <a:pos x="305" y="1004"/>
                  </a:cxn>
                  <a:cxn ang="0">
                    <a:pos x="305" y="1066"/>
                  </a:cxn>
                  <a:cxn ang="0">
                    <a:pos x="306" y="1073"/>
                  </a:cxn>
                  <a:cxn ang="0">
                    <a:pos x="315" y="1088"/>
                  </a:cxn>
                  <a:cxn ang="0">
                    <a:pos x="335" y="1103"/>
                  </a:cxn>
                  <a:cxn ang="0">
                    <a:pos x="372" y="1111"/>
                  </a:cxn>
                  <a:cxn ang="0">
                    <a:pos x="408" y="1103"/>
                  </a:cxn>
                  <a:cxn ang="0">
                    <a:pos x="429" y="1089"/>
                  </a:cxn>
                  <a:cxn ang="0">
                    <a:pos x="437" y="1073"/>
                  </a:cxn>
                  <a:cxn ang="0">
                    <a:pos x="438" y="1067"/>
                  </a:cxn>
                  <a:cxn ang="0">
                    <a:pos x="466" y="166"/>
                  </a:cxn>
                  <a:cxn ang="0">
                    <a:pos x="468" y="503"/>
                  </a:cxn>
                  <a:cxn ang="0">
                    <a:pos x="472" y="517"/>
                  </a:cxn>
                  <a:cxn ang="0">
                    <a:pos x="483" y="537"/>
                  </a:cxn>
                  <a:cxn ang="0">
                    <a:pos x="505" y="551"/>
                  </a:cxn>
                  <a:cxn ang="0">
                    <a:pos x="536" y="551"/>
                  </a:cxn>
                  <a:cxn ang="0">
                    <a:pos x="557" y="537"/>
                  </a:cxn>
                  <a:cxn ang="0">
                    <a:pos x="570" y="517"/>
                  </a:cxn>
                  <a:cxn ang="0">
                    <a:pos x="573" y="508"/>
                  </a:cxn>
                  <a:cxn ang="0">
                    <a:pos x="572" y="68"/>
                  </a:cxn>
                  <a:cxn ang="0">
                    <a:pos x="546" y="28"/>
                  </a:cxn>
                  <a:cxn ang="0">
                    <a:pos x="506" y="4"/>
                  </a:cxn>
                  <a:cxn ang="0">
                    <a:pos x="94" y="0"/>
                  </a:cxn>
                </a:cxnLst>
                <a:rect l="0" t="0" r="r" b="b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44988C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dist="91581" dir="3378596" algn="ctr" rotWithShape="0">
                  <a:srgbClr val="C0C0C0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2" name="Стрелка вправо 21"/>
          <p:cNvSpPr/>
          <p:nvPr/>
        </p:nvSpPr>
        <p:spPr>
          <a:xfrm rot="5400000">
            <a:off x="1739516" y="4329100"/>
            <a:ext cx="648072" cy="576064"/>
          </a:xfrm>
          <a:prstGeom prst="rightArrow">
            <a:avLst/>
          </a:prstGeom>
          <a:ln w="3175"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177800" indent="-177800"/>
            <a:endParaRPr lang="ru-RU" sz="1000" dirty="0">
              <a:solidFill>
                <a:schemeClr val="tx1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03522" y="5487615"/>
            <a:ext cx="7200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91%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5851196" y="1733302"/>
            <a:ext cx="1756972" cy="1047626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 lnSpcReduction="10000"/>
          </a:bodyPr>
          <a:lstStyle/>
          <a:p>
            <a:pPr algn="ctr">
              <a:spcBef>
                <a:spcPct val="20000"/>
              </a:spcBef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План НТР </a:t>
            </a:r>
          </a:p>
          <a:p>
            <a:pPr algn="ctr">
              <a:spcBef>
                <a:spcPct val="20000"/>
              </a:spcBef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ОАО «РЖД»:</a:t>
            </a:r>
          </a:p>
          <a:p>
            <a:pPr algn="ctr">
              <a:spcBef>
                <a:spcPct val="20000"/>
              </a:spcBef>
            </a:pPr>
            <a:r>
              <a:rPr lang="ru-RU" sz="1400" b="1" dirty="0">
                <a:solidFill>
                  <a:srgbClr val="C00000"/>
                </a:solidFill>
                <a:cs typeface="Arial" pitchFamily="34" charset="0"/>
              </a:rPr>
              <a:t>1 971 </a:t>
            </a:r>
            <a:r>
              <a:rPr lang="ru-RU" sz="1400" b="1" dirty="0" smtClean="0">
                <a:solidFill>
                  <a:srgbClr val="C00000"/>
                </a:solidFill>
                <a:cs typeface="Arial" pitchFamily="34" charset="0"/>
              </a:rPr>
              <a:t>042,9</a:t>
            </a:r>
          </a:p>
          <a:p>
            <a:pPr algn="ctr">
              <a:spcBef>
                <a:spcPct val="20000"/>
              </a:spcBef>
            </a:pPr>
            <a:r>
              <a:rPr lang="ru-RU" sz="1400" b="1" dirty="0" smtClean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тыс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. руб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.</a:t>
            </a:r>
          </a:p>
        </p:txBody>
      </p:sp>
      <p:sp>
        <p:nvSpPr>
          <p:cNvPr id="26" name="Выноска 2 25"/>
          <p:cNvSpPr/>
          <p:nvPr/>
        </p:nvSpPr>
        <p:spPr>
          <a:xfrm>
            <a:off x="8400243" y="1535437"/>
            <a:ext cx="2944292" cy="1066780"/>
          </a:xfrm>
          <a:prstGeom prst="borderCallout2">
            <a:avLst>
              <a:gd name="adj1" fmla="val 13417"/>
              <a:gd name="adj2" fmla="val 99974"/>
              <a:gd name="adj3" fmla="val 14750"/>
              <a:gd name="adj4" fmla="val 103127"/>
              <a:gd name="adj5" fmla="val 165833"/>
              <a:gd name="adj6" fmla="val 18553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itchFamily="34" charset="0"/>
              </a:rPr>
              <a:t>ВУЗовская</a:t>
            </a:r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itchFamily="34" charset="0"/>
              </a:rPr>
              <a:t> наука – неотъемлемая часть инновационной экосистемы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itchFamily="34" charset="0"/>
              </a:rPr>
              <a:t>   ОАО «РЖД» </a:t>
            </a:r>
            <a:endParaRPr lang="ru-RU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Arial" pitchFamily="34" charset="0"/>
            </a:endParaRPr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9489" y="2731493"/>
            <a:ext cx="4573892" cy="2505673"/>
          </a:xfrm>
          <a:prstGeom prst="rect">
            <a:avLst/>
          </a:prstGeom>
        </p:spPr>
      </p:pic>
      <p:sp>
        <p:nvSpPr>
          <p:cNvPr id="29" name="Прямоугольник 28"/>
          <p:cNvSpPr/>
          <p:nvPr/>
        </p:nvSpPr>
        <p:spPr>
          <a:xfrm>
            <a:off x="4655840" y="4757391"/>
            <a:ext cx="1920508" cy="1280153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Объемы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НИР, </a:t>
            </a:r>
          </a:p>
          <a:p>
            <a:pPr lvl="0" algn="ctr">
              <a:spcBef>
                <a:spcPct val="20000"/>
              </a:spcBef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выполненные вузами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:</a:t>
            </a:r>
          </a:p>
          <a:p>
            <a:pPr lvl="0" algn="ctr">
              <a:spcBef>
                <a:spcPct val="20000"/>
              </a:spcBef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ru-RU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119 </a:t>
            </a:r>
            <a:r>
              <a:rPr lang="ru-RU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641,91</a:t>
            </a:r>
          </a:p>
          <a:p>
            <a:pPr lvl="0" algn="ctr">
              <a:spcBef>
                <a:spcPct val="20000"/>
              </a:spcBef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тыс. руб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.</a:t>
            </a:r>
          </a:p>
        </p:txBody>
      </p:sp>
      <p:sp>
        <p:nvSpPr>
          <p:cNvPr id="30" name="Стрелка вправо 29"/>
          <p:cNvSpPr/>
          <p:nvPr/>
        </p:nvSpPr>
        <p:spPr>
          <a:xfrm>
            <a:off x="6744072" y="5589239"/>
            <a:ext cx="642942" cy="576064"/>
          </a:xfrm>
          <a:prstGeom prst="rightArrow">
            <a:avLst/>
          </a:prstGeom>
          <a:ln w="3175"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177800" indent="-177800"/>
            <a:endParaRPr lang="ru-RU" sz="1000" dirty="0" smtClean="0">
              <a:solidFill>
                <a:schemeClr val="tx1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464152" y="5631631"/>
            <a:ext cx="5645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6%</a:t>
            </a:r>
            <a:endParaRPr lang="ru-RU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052401-C738-41CC-BC7B-2D3038AA32EB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7</a:t>
            </a:fld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78020" y="5487615"/>
            <a:ext cx="7954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9%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Стрелка вправо 31"/>
          <p:cNvSpPr/>
          <p:nvPr/>
        </p:nvSpPr>
        <p:spPr>
          <a:xfrm rot="5400000">
            <a:off x="3323692" y="4833156"/>
            <a:ext cx="504056" cy="576064"/>
          </a:xfrm>
          <a:prstGeom prst="rightArrow">
            <a:avLst/>
          </a:prstGeom>
          <a:ln w="3175"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177800" indent="-177800"/>
            <a:endParaRPr lang="ru-RU" sz="1000" dirty="0">
              <a:solidFill>
                <a:schemeClr val="tx1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0435058" y="5354133"/>
            <a:ext cx="1421582" cy="667155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Вузы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ж.д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. транспорта</a:t>
            </a:r>
            <a:endParaRPr lang="ru-RU" sz="1400" b="1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34" name="Стрелка вправо 33"/>
          <p:cNvSpPr/>
          <p:nvPr/>
        </p:nvSpPr>
        <p:spPr>
          <a:xfrm rot="10800000">
            <a:off x="9552384" y="5589239"/>
            <a:ext cx="642942" cy="576064"/>
          </a:xfrm>
          <a:prstGeom prst="rightArrow">
            <a:avLst/>
          </a:prstGeom>
          <a:ln w="3175"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177800" indent="-177800"/>
            <a:endParaRPr lang="ru-RU" sz="1000" dirty="0" smtClean="0">
              <a:solidFill>
                <a:schemeClr val="tx1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8537363" y="5631631"/>
            <a:ext cx="10150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79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</a:t>
            </a:r>
            <a:endParaRPr lang="ru-RU" sz="2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Плюс 15"/>
          <p:cNvSpPr/>
          <p:nvPr/>
        </p:nvSpPr>
        <p:spPr>
          <a:xfrm>
            <a:off x="8254461" y="5733256"/>
            <a:ext cx="289811" cy="2880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39" name="Выгнутая вправо стрелка 38"/>
          <p:cNvSpPr/>
          <p:nvPr/>
        </p:nvSpPr>
        <p:spPr>
          <a:xfrm rot="18354302">
            <a:off x="10333620" y="3951384"/>
            <a:ext cx="731520" cy="1514662"/>
          </a:xfrm>
          <a:prstGeom prst="curvedLeftArrow">
            <a:avLst>
              <a:gd name="adj1" fmla="val 25000"/>
              <a:gd name="adj2" fmla="val 44031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030A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67408" y="260648"/>
            <a:ext cx="11089232" cy="724384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lnSpc>
                <a:spcPts val="2080"/>
              </a:lnSpc>
              <a:defRPr/>
            </a:pP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Инновационный потенциал </a:t>
            </a:r>
            <a:r>
              <a:rPr lang="ru-RU" sz="2800" dirty="0" err="1" smtClean="0">
                <a:solidFill>
                  <a:srgbClr val="002060"/>
                </a:solidFill>
              </a:rPr>
              <a:t>ж.д</a:t>
            </a:r>
            <a:r>
              <a:rPr lang="ru-RU" sz="2800" dirty="0" smtClean="0">
                <a:solidFill>
                  <a:srgbClr val="002060"/>
                </a:solidFill>
              </a:rPr>
              <a:t>. вузов реализован не полностью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463824" y="1404065"/>
            <a:ext cx="2615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0" dirty="0">
                <a:latin typeface="+mn-lt"/>
              </a:rPr>
              <a:t>Численность работников, </a:t>
            </a:r>
            <a:endParaRPr lang="ru-RU" sz="1600" b="0" dirty="0" smtClean="0">
              <a:latin typeface="+mn-lt"/>
            </a:endParaRPr>
          </a:p>
          <a:p>
            <a:r>
              <a:rPr lang="ru-RU" sz="1600" b="0" dirty="0" smtClean="0">
                <a:latin typeface="+mn-lt"/>
              </a:rPr>
              <a:t>имеющих </a:t>
            </a:r>
            <a:r>
              <a:rPr lang="ru-RU" sz="1600" b="0" dirty="0">
                <a:latin typeface="+mn-lt"/>
              </a:rPr>
              <a:t>ученые степени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527771" y="3573016"/>
            <a:ext cx="11118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0" dirty="0">
                <a:latin typeface="+mn-lt"/>
              </a:rPr>
              <a:t>Вузы </a:t>
            </a:r>
            <a:r>
              <a:rPr lang="ru-RU" sz="1400" b="0" dirty="0" err="1">
                <a:latin typeface="+mn-lt"/>
              </a:rPr>
              <a:t>ж.д</a:t>
            </a:r>
            <a:r>
              <a:rPr lang="ru-RU" sz="1400" b="0" dirty="0">
                <a:latin typeface="+mn-lt"/>
              </a:rPr>
              <a:t>. </a:t>
            </a:r>
          </a:p>
          <a:p>
            <a:pPr algn="ctr"/>
            <a:r>
              <a:rPr lang="ru-RU" sz="1400" b="0" dirty="0">
                <a:latin typeface="+mn-lt"/>
              </a:rPr>
              <a:t>транспорта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082337" y="4077072"/>
            <a:ext cx="92543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0" dirty="0">
                <a:latin typeface="+mn-lt"/>
              </a:rPr>
              <a:t>НИИ </a:t>
            </a:r>
          </a:p>
          <a:p>
            <a:pPr algn="ctr"/>
            <a:r>
              <a:rPr lang="ru-RU" sz="1400" b="0" dirty="0">
                <a:latin typeface="+mn-lt"/>
              </a:rPr>
              <a:t>холдинга </a:t>
            </a:r>
          </a:p>
          <a:p>
            <a:pPr algn="ctr"/>
            <a:r>
              <a:rPr lang="ru-RU" sz="1400" b="0" dirty="0">
                <a:latin typeface="+mn-lt"/>
              </a:rPr>
              <a:t>«РЖД»</a:t>
            </a:r>
          </a:p>
        </p:txBody>
      </p:sp>
    </p:spTree>
    <p:extLst>
      <p:ext uri="{BB962C8B-B14F-4D97-AF65-F5344CB8AC3E}">
        <p14:creationId xmlns:p14="http://schemas.microsoft.com/office/powerpoint/2010/main" val="423354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/>
          <p:cNvSpPr/>
          <p:nvPr/>
        </p:nvSpPr>
        <p:spPr>
          <a:xfrm>
            <a:off x="1377862" y="5827330"/>
            <a:ext cx="975869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Это приводит к тому, что </a:t>
            </a:r>
            <a:r>
              <a:rPr lang="ru-RU" sz="2200" b="1" dirty="0" smtClean="0">
                <a:solidFill>
                  <a:srgbClr val="C00000"/>
                </a:solidFill>
                <a:latin typeface="+mn-lt"/>
              </a:rPr>
              <a:t>вузы находятся в зоне риска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по срокам выполнения и 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согласования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результатов работ.</a:t>
            </a:r>
            <a:endParaRPr lang="ru-RU" sz="2200" b="1" dirty="0" smtClean="0">
              <a:solidFill>
                <a:schemeClr val="tx2">
                  <a:lumMod val="75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052401-C738-41CC-BC7B-2D3038AA32EB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8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55440" y="1124744"/>
            <a:ext cx="9937104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 eaLnBrk="0" hangingPunct="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200" dirty="0">
                <a:solidFill>
                  <a:srgbClr val="C00000"/>
                </a:solidFill>
                <a:latin typeface="+mn-lt"/>
              </a:rPr>
              <a:t>Большой период подготовки конкурсных (аукционных) документаций: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ряд конкурсов проводятся в летние и осенние месяцы,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при этом работы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необходимо сдать не позднее 30 ноября текущего года. </a:t>
            </a:r>
          </a:p>
          <a:p>
            <a:pPr marL="285750" lvl="0" indent="-285750" algn="just" eaLnBrk="0" hangingPunct="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200" dirty="0">
                <a:solidFill>
                  <a:srgbClr val="C00000"/>
                </a:solidFill>
                <a:latin typeface="+mn-lt"/>
              </a:rPr>
              <a:t>Длительный </a:t>
            </a:r>
            <a:r>
              <a:rPr lang="ru-RU" sz="2200" dirty="0" smtClean="0">
                <a:solidFill>
                  <a:srgbClr val="C00000"/>
                </a:solidFill>
                <a:latin typeface="+mn-lt"/>
              </a:rPr>
              <a:t>процесс </a:t>
            </a:r>
            <a:r>
              <a:rPr lang="ru-RU" sz="2200" dirty="0">
                <a:solidFill>
                  <a:srgbClr val="C00000"/>
                </a:solidFill>
                <a:latin typeface="+mn-lt"/>
              </a:rPr>
              <a:t>согласования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при подписании договоров и актов выполненных работ. </a:t>
            </a:r>
          </a:p>
          <a:p>
            <a:pPr marL="285750" lvl="0" indent="-285750" algn="just" eaLnBrk="0" hangingPunct="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200" dirty="0">
                <a:solidFill>
                  <a:srgbClr val="C00000"/>
                </a:solidFill>
                <a:latin typeface="+mn-lt"/>
              </a:rPr>
              <a:t>Ответственность только со стороны исполнителя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(сроки выполнения, качество работ и т.д.). </a:t>
            </a:r>
          </a:p>
          <a:p>
            <a:pPr marL="285750" lvl="0" indent="-285750" algn="just" eaLnBrk="0" hangingPunct="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200" dirty="0">
                <a:solidFill>
                  <a:srgbClr val="C00000"/>
                </a:solidFill>
                <a:latin typeface="+mn-lt"/>
              </a:rPr>
              <a:t>Отсутствие авансирования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, длительные сроки оплаты выполненных работ: </a:t>
            </a:r>
            <a:r>
              <a:rPr lang="ru-RU" sz="2200" dirty="0">
                <a:solidFill>
                  <a:srgbClr val="C00000"/>
                </a:solidFill>
                <a:latin typeface="+mn-lt"/>
              </a:rPr>
              <a:t>45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дней.</a:t>
            </a:r>
          </a:p>
          <a:p>
            <a:pPr marL="285750" lvl="0" indent="-285750" algn="just" eaLnBrk="0" hangingPunct="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Сложности в получении от заказчика необходимых для выполнения работ статистических данных, технических характеристик и документации на объекты исследования.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27448" y="260648"/>
            <a:ext cx="10225136" cy="724384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lnSpc>
                <a:spcPts val="2080"/>
              </a:lnSpc>
              <a:defRPr/>
            </a:pP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В протокол заседания Правления ОАО «РЖД»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11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1"/>
          <p:cNvSpPr txBox="1">
            <a:spLocks/>
          </p:cNvSpPr>
          <p:nvPr/>
        </p:nvSpPr>
        <p:spPr>
          <a:xfrm>
            <a:off x="1055440" y="1412776"/>
            <a:ext cx="10153128" cy="4752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1313" indent="-341313" algn="l" defTabSz="912813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363" indent="-284163" algn="l" defTabSz="912813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1413" indent="-227013" algn="l" defTabSz="912813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8613" indent="-227013" algn="l" defTabSz="912813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5813" indent="-227013" algn="l" defTabSz="912813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89" indent="-228599" algn="l" defTabSz="91439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87" indent="-228599" algn="l" defTabSz="91439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85" indent="-228599" algn="l" defTabSz="91439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83" indent="-228599" algn="l" defTabSz="91439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  <a:t>Перейти на </a:t>
            </a:r>
            <a:r>
              <a:rPr lang="ru-RU" sz="2200" dirty="0" smtClean="0">
                <a:solidFill>
                  <a:srgbClr val="C00000"/>
                </a:solidFill>
              </a:rPr>
              <a:t>долевое владение правом на интеллектуальную собственность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  <a:t>Восстановить практику создания на базе железнодорожных вузов </a:t>
            </a:r>
            <a:r>
              <a:rPr lang="ru-RU" sz="2200" dirty="0" smtClean="0">
                <a:solidFill>
                  <a:srgbClr val="C00000"/>
                </a:solidFill>
              </a:rPr>
              <a:t>отраслевых лабораторий.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  <a:t>Активизировать </a:t>
            </a:r>
            <a:r>
              <a:rPr lang="ru-RU" sz="2200" dirty="0" smtClean="0">
                <a:solidFill>
                  <a:srgbClr val="C00000"/>
                </a:solidFill>
              </a:rPr>
              <a:t>научно-технические советы департаментам ОАО «РЖД» 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  <a:t>(с участием учёных вузов) по вопросам формирования планов НТР.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  <a:t>Шире использовать систему </a:t>
            </a:r>
            <a:r>
              <a:rPr lang="ru-RU" sz="2200" dirty="0" smtClean="0">
                <a:solidFill>
                  <a:srgbClr val="C00000"/>
                </a:solidFill>
              </a:rPr>
              <a:t>независимых вузовских испытательных и сертификационных центров.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  <a:t>Перейти на </a:t>
            </a:r>
            <a:r>
              <a:rPr lang="ru-RU" sz="2200" dirty="0" smtClean="0">
                <a:solidFill>
                  <a:srgbClr val="C00000"/>
                </a:solidFill>
              </a:rPr>
              <a:t>3-х летнее планирование 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  <a:t>выполнения и финансирования НИОКР.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  <a:t>Предусмотреть планы НИОКР дорог для решения региональных проблем. 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  <a:t>Проработать механизм, при котором </a:t>
            </a:r>
            <a:r>
              <a:rPr lang="ru-RU" sz="2200" dirty="0" smtClean="0">
                <a:solidFill>
                  <a:srgbClr val="C00000"/>
                </a:solidFill>
              </a:rPr>
              <a:t>нетранспортная составляющая 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  <a:t>деятельности холдинга может быть отдана на </a:t>
            </a:r>
            <a:r>
              <a:rPr lang="ru-RU" sz="2200" dirty="0" smtClean="0">
                <a:solidFill>
                  <a:srgbClr val="C00000"/>
                </a:solidFill>
              </a:rPr>
              <a:t>аутсорсинг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  <a:t> в университеты или совместно созданные с ОАО «РЖД» инжиниринговые центры.</a:t>
            </a:r>
          </a:p>
          <a:p>
            <a:pPr algn="just"/>
            <a:endParaRPr lang="ru-RU" sz="2200" b="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052401-C738-41CC-BC7B-2D3038AA32EB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9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27448" y="260648"/>
            <a:ext cx="10225136" cy="724384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lnSpc>
                <a:spcPts val="2080"/>
              </a:lnSpc>
              <a:defRPr/>
            </a:pP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В протокол заседания Правления ОАО «РЖД»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04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MIIT</Template>
  <TotalTime>12334</TotalTime>
  <Words>1050</Words>
  <Application>Microsoft Office PowerPoint</Application>
  <PresentationFormat>Широкоэкранный</PresentationFormat>
  <Paragraphs>245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Arial Narrow</vt:lpstr>
      <vt:lpstr>Calibri</vt:lpstr>
      <vt:lpstr>Times New Roman</vt:lpstr>
      <vt:lpstr>Verdana</vt:lpstr>
      <vt:lpstr>Wingdings</vt:lpstr>
      <vt:lpstr>Тема1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Центр ПНПКиСТ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и значение транспортного комплекса  в обеспечении и использовании  отраслевого образования</dc:title>
  <dc:creator>miit</dc:creator>
  <cp:lastModifiedBy>Андрей Николаевич</cp:lastModifiedBy>
  <cp:revision>1327</cp:revision>
  <cp:lastPrinted>2017-06-02T10:26:24Z</cp:lastPrinted>
  <dcterms:created xsi:type="dcterms:W3CDTF">2005-10-12T08:18:34Z</dcterms:created>
  <dcterms:modified xsi:type="dcterms:W3CDTF">2017-06-05T12:00:47Z</dcterms:modified>
</cp:coreProperties>
</file>